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af3363f867_2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gaf3363f867_2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</a:pP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5f90071a5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d5f90071a5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5f90071a5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d5f90071a5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d558173d0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d558173d0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d558173d0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d558173d0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d558173d07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d558173d07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d558173d07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d558173d07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d558173d07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d558173d07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d558173d0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d558173d0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af3363f867_2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af3363f867_2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d558173d07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d558173d07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af3363f867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gaf3363f867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558173d07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d558173d07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f3363f867_2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af3363f867_2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558173d07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d558173d07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af3363f86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af3363f86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Demo outline: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VuFind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">
                <a:solidFill>
                  <a:schemeClr val="dk1"/>
                </a:solidFill>
              </a:rPr>
              <a:t>Show an example search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">
                <a:solidFill>
                  <a:schemeClr val="dk1"/>
                </a:solidFill>
              </a:rPr>
              <a:t>Mention that we can harvest from any ILS using OAI-PMH or FTP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">
                <a:solidFill>
                  <a:schemeClr val="dk1"/>
                </a:solidFill>
              </a:rPr>
              <a:t>Mention that VuFind exposes the contents of the shared index, metadata can also be integrated into local and commercial systems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">
                <a:solidFill>
                  <a:schemeClr val="dk1"/>
                </a:solidFill>
              </a:rPr>
              <a:t>Place request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ReShare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">
                <a:solidFill>
                  <a:schemeClr val="dk1"/>
                </a:solidFill>
              </a:rPr>
              <a:t>Show the request just placed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">
                <a:solidFill>
                  <a:schemeClr val="dk1"/>
                </a:solidFill>
              </a:rPr>
              <a:t>Show supplier view -- load balancing, Z39.50 with any ILS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">
                <a:solidFill>
                  <a:schemeClr val="dk1"/>
                </a:solidFill>
              </a:rPr>
              <a:t>Fill request -- NCIP with any ILS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">
                <a:solidFill>
                  <a:schemeClr val="dk1"/>
                </a:solidFill>
              </a:rPr>
              <a:t>Ship, include message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">
                <a:solidFill>
                  <a:schemeClr val="dk1"/>
                </a:solidFill>
              </a:rPr>
              <a:t>Show requester receipt of message and reply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d558173d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d558173d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d5f90071a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d5f90071a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ex Data ReShar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4297658" y="47212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4297658" y="47212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4297658" y="47212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_1">
  <p:cSld name="SECTION_HEADER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4297658" y="47212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4297658" y="47212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4297658" y="47212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4297658" y="47212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4297658" y="47212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4297658" y="47212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4297658" y="47212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4297658" y="47212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8" y="47212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881179" y="4568875"/>
            <a:ext cx="1139972" cy="50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 txBox="1"/>
          <p:nvPr/>
        </p:nvSpPr>
        <p:spPr>
          <a:xfrm>
            <a:off x="83200" y="4872625"/>
            <a:ext cx="36207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https://projectreshare.org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reshare-roadma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rojectreshare.or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hyperlink" Target="https://projectreshare.org/products/product-demo/" TargetMode="External"/><Relationship Id="rId4" Type="http://schemas.openxmlformats.org/officeDocument/2006/relationships/hyperlink" Target="https://projectreshare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311708" y="14136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Future of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Library Resource Sharing</a:t>
            </a:r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311700" y="35868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Debbi Schaubman, MCLS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Kristen Wilson, Index Data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Colorado Resource Sharing Conference ~ April 29, 2021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18692" y="399089"/>
            <a:ext cx="2850694" cy="125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ReShare Development &amp; Integration Efforts - ILLiad</a:t>
            </a:r>
            <a:endParaRPr sz="2500"/>
          </a:p>
        </p:txBody>
      </p:sp>
      <p:sp>
        <p:nvSpPr>
          <p:cNvPr id="130" name="Google Shape;130;p23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ILLiad server-side add-on: expected by July 1, 2021</a:t>
            </a:r>
            <a:endParaRPr sz="1500"/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Allows requests to be placed in ILLiad and routed to ReShare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Unfilled requests in ReShare will be reported back to ILLiad and rerouted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ILLiad client-side add-on: expected by July 1, 2021</a:t>
            </a:r>
            <a:endParaRPr sz="1500"/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Allows requests to be created manually in ReShare from within the ILLiad client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Will auto-populate patron and item information into the request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ReShare “lender of last resort”: TBD</a:t>
            </a:r>
            <a:endParaRPr sz="1500"/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Unfilled requests are sent to ILLiad, even if they did not originate there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ReShare Development &amp; Integration Efforts - Rapido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are in the early stages of discussion with Ex Libris regarding integrations with Rapido.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Two major use cases: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Consortium member subscribes to both ReShare and Rapido and manages all requests from within the system of their choice.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Consortium member subscribes to either ReShare or Rapido; requests can flow between the two systems interchangeably.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ReShare Roadmap - What’s Next?</a:t>
            </a:r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Multi-type</a:t>
            </a:r>
            <a:endParaRPr sz="1900"/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900"/>
              <a:t>Enhanced record matching</a:t>
            </a:r>
            <a:endParaRPr sz="19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900"/>
              <a:t>Consortial management</a:t>
            </a:r>
            <a:endParaRPr sz="19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Non-returnables</a:t>
            </a:r>
            <a:endParaRPr sz="1900"/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900"/>
              <a:t>Requesting articles and book chapters</a:t>
            </a:r>
            <a:endParaRPr sz="19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900"/>
              <a:t>Serials holdings</a:t>
            </a:r>
            <a:endParaRPr sz="19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900"/>
              <a:t>PDF delivery</a:t>
            </a:r>
            <a:endParaRPr sz="1900"/>
          </a:p>
        </p:txBody>
      </p:sp>
      <p:sp>
        <p:nvSpPr>
          <p:cNvPr id="143" name="Google Shape;143;p2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CDL</a:t>
            </a:r>
            <a:endParaRPr sz="1900"/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900"/>
              <a:t>Inventory management</a:t>
            </a:r>
            <a:endParaRPr sz="19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900"/>
              <a:t>DRM</a:t>
            </a:r>
            <a:endParaRPr sz="19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/>
              <a:t>Detailed roadmap: </a:t>
            </a:r>
            <a:r>
              <a:rPr lang="en" sz="19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http://bit.ly/reshare-roadmap</a:t>
            </a:r>
            <a:endParaRPr sz="19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Early Implementers</a:t>
            </a:r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PALCI 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56 current EZBorrow participants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9 joining soon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10 shared inventory only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ConnectNY 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12 total libraries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participating in ReShare</a:t>
            </a:r>
            <a:endParaRPr/>
          </a:p>
        </p:txBody>
      </p:sp>
      <p:pic>
        <p:nvPicPr>
          <p:cNvPr id="150" name="Google Shape;1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5723" y="248325"/>
            <a:ext cx="3154748" cy="4206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 process</a:t>
            </a:r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Build shared index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Create tenants for each university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Set up VuFind site with consortial branding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Set up authentication for each library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Timeline: Generally about a 6 month lead up to go-live; more time needed for larger consortia.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>
            <a:spLocks noGrp="1"/>
          </p:cNvSpPr>
          <p:nvPr>
            <p:ph type="title"/>
          </p:nvPr>
        </p:nvSpPr>
        <p:spPr>
          <a:xfrm>
            <a:off x="2355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ReShare Members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(* = Steering Committee member)</a:t>
            </a:r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7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1050" b="1" u="sng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Member			Type</a:t>
            </a:r>
            <a:endParaRPr sz="1050" b="1" u="sng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105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Auraria Library		Library</a:t>
            </a:r>
            <a:endParaRPr sz="105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105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ConnectNY			Consortium</a:t>
            </a:r>
            <a:endParaRPr sz="105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105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Duke University*		Library</a:t>
            </a:r>
            <a:endParaRPr sz="105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105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Grand Valley State Univ	Library</a:t>
            </a:r>
            <a:endParaRPr sz="105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105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GWLA*			Consortium</a:t>
            </a:r>
            <a:endParaRPr sz="105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105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Index Data*			Commercial Partner</a:t>
            </a:r>
            <a:endParaRPr sz="105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105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Internet Archive		Library</a:t>
            </a:r>
            <a:endParaRPr sz="105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105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Knowledge Integration*	Commercial Partner</a:t>
            </a:r>
            <a:endParaRPr sz="105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105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Lehigh University*		Library</a:t>
            </a:r>
            <a:endParaRPr sz="105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105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LOUIS				Consortium</a:t>
            </a:r>
            <a:endParaRPr sz="105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Louisiana State University	Library</a:t>
            </a:r>
            <a:endParaRPr sz="95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95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Marmot Library Network*	Consortium</a:t>
            </a:r>
            <a:endParaRPr/>
          </a:p>
        </p:txBody>
      </p:sp>
      <p:sp>
        <p:nvSpPr>
          <p:cNvPr id="163" name="Google Shape;163;p28"/>
          <p:cNvSpPr txBox="1">
            <a:spLocks noGrp="1"/>
          </p:cNvSpPr>
          <p:nvPr>
            <p:ph type="body" idx="2"/>
          </p:nvPr>
        </p:nvSpPr>
        <p:spPr>
          <a:xfrm>
            <a:off x="4832400" y="978425"/>
            <a:ext cx="3999900" cy="41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6190"/>
              <a:buFont typeface="Arial"/>
              <a:buNone/>
            </a:pPr>
            <a:r>
              <a:rPr lang="en" sz="105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MCLS*				Consortium</a:t>
            </a:r>
            <a:endParaRPr sz="105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6190"/>
              <a:buFont typeface="Arial"/>
              <a:buNone/>
            </a:pPr>
            <a:r>
              <a:rPr lang="en" sz="105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Michigan State University	Library</a:t>
            </a:r>
            <a:endParaRPr sz="105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6190"/>
              <a:buFont typeface="Arial"/>
              <a:buNone/>
            </a:pPr>
            <a:r>
              <a:rPr lang="en" sz="105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Millersville University		Library</a:t>
            </a:r>
            <a:endParaRPr sz="105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6190"/>
              <a:buFont typeface="Arial"/>
              <a:buNone/>
            </a:pPr>
            <a:r>
              <a:rPr lang="en" sz="105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Minitex				Consortium</a:t>
            </a:r>
            <a:endParaRPr sz="105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6190"/>
              <a:buFont typeface="Arial"/>
              <a:buNone/>
            </a:pPr>
            <a:r>
              <a:rPr lang="en" sz="105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MOBIUS			Consortium</a:t>
            </a:r>
            <a:endParaRPr sz="105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6190"/>
              <a:buFont typeface="Arial"/>
              <a:buNone/>
            </a:pPr>
            <a:r>
              <a:rPr lang="en" sz="105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Northwestern University*	Library</a:t>
            </a:r>
            <a:endParaRPr sz="105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6190"/>
              <a:buFont typeface="Arial"/>
              <a:buNone/>
            </a:pPr>
            <a:r>
              <a:rPr lang="en" sz="105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PALCI*				Consortium</a:t>
            </a:r>
            <a:endParaRPr sz="105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6190"/>
              <a:buFont typeface="Arial"/>
              <a:buNone/>
            </a:pPr>
            <a:r>
              <a:rPr lang="en" sz="105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Stanford Libraries		Library</a:t>
            </a:r>
            <a:endParaRPr sz="105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6190"/>
              <a:buFont typeface="Arial"/>
              <a:buNone/>
            </a:pPr>
            <a:r>
              <a:rPr lang="en" sz="105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 Alberta Library (TAL)*	Consortium</a:t>
            </a:r>
            <a:endParaRPr sz="105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6190"/>
              <a:buFont typeface="Arial"/>
              <a:buNone/>
            </a:pPr>
            <a:r>
              <a:rPr lang="en" sz="105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Texas A&amp;M			Library</a:t>
            </a:r>
            <a:endParaRPr sz="105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6190"/>
              <a:buFont typeface="Arial"/>
              <a:buNone/>
            </a:pPr>
            <a:r>
              <a:rPr lang="en" sz="105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TRLN*				Consortium</a:t>
            </a:r>
            <a:endParaRPr sz="105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6190"/>
              <a:buFont typeface="Arial"/>
              <a:buNone/>
            </a:pPr>
            <a:r>
              <a:rPr lang="en" sz="105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University of Alabama		Library</a:t>
            </a:r>
            <a:endParaRPr sz="105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6190"/>
              <a:buFont typeface="Arial"/>
              <a:buNone/>
            </a:pPr>
            <a:r>
              <a:rPr lang="en" sz="105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University of Chicago*		Library</a:t>
            </a:r>
            <a:endParaRPr sz="105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6190"/>
              <a:buFont typeface="Arial"/>
              <a:buNone/>
            </a:pPr>
            <a:r>
              <a:rPr lang="en" sz="105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University of Pennsylvania*	Library</a:t>
            </a:r>
            <a:endParaRPr sz="105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05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Western NC Library Network	Consortium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Governance and membership models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Elected Steering Committee (with a subset on the Executive Committee)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Project Teams:</a:t>
            </a:r>
            <a:endParaRPr/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Product Management, Development, Subject Matter Experts (SME)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Community Engagement, Communications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Membership Model: open, inclusive, encourages innovation &amp; contributions 	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/>
              <a:t>Get Involved!</a:t>
            </a:r>
            <a:endParaRPr sz="2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Contributors</a:t>
            </a:r>
            <a:endParaRPr/>
          </a:p>
        </p:txBody>
      </p:sp>
      <p:sp>
        <p:nvSpPr>
          <p:cNvPr id="175" name="Google Shape;175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Sean Cwiek</a:t>
            </a:r>
            <a:r>
              <a:rPr lang="en"/>
              <a:t>, MCLS: Report writing for ReShare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Blake Graham-Henderson</a:t>
            </a:r>
            <a:r>
              <a:rPr lang="en"/>
              <a:t>, MOBIUS: Improving ReShare’s developer experience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Adam Olsen and Joel Marchesoni</a:t>
            </a:r>
            <a:r>
              <a:rPr lang="en"/>
              <a:t>, Western Carolina University: VuFind development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Matthew Reidsma</a:t>
            </a:r>
            <a:r>
              <a:rPr lang="en"/>
              <a:t>, Grand Valley State University: Accessibility and usability audit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Michelle Suranofsky</a:t>
            </a:r>
            <a:r>
              <a:rPr lang="en"/>
              <a:t>, Lehigh University: NCIP development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/>
          <p:nvPr/>
        </p:nvSpPr>
        <p:spPr>
          <a:xfrm>
            <a:off x="381300" y="260599"/>
            <a:ext cx="8381400" cy="4546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THANK YOU!</a:t>
            </a:r>
            <a:endParaRPr sz="3300" b="1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FF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Cabin"/>
                <a:ea typeface="Cabin"/>
                <a:cs typeface="Cabin"/>
                <a:sym typeface="Cabin"/>
                <a:hlinkClick r:id="rId3"/>
              </a:rPr>
              <a:t>info@projectreshare.org</a:t>
            </a:r>
            <a:endParaRPr sz="2400">
              <a:solidFill>
                <a:srgbClr val="0000FF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Twitter</a:t>
            </a:r>
            <a:endParaRPr sz="24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@projectreshare</a:t>
            </a:r>
            <a:endParaRPr sz="24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Web</a:t>
            </a:r>
            <a:r>
              <a:rPr lang="en" sz="2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: </a:t>
            </a:r>
            <a:r>
              <a:rPr lang="en" sz="2400" u="sng">
                <a:solidFill>
                  <a:schemeClr val="hlink"/>
                </a:solidFill>
                <a:latin typeface="Cabin"/>
                <a:ea typeface="Cabin"/>
                <a:cs typeface="Cabin"/>
                <a:sym typeface="Cabin"/>
                <a:hlinkClick r:id="rId4"/>
              </a:rPr>
              <a:t>https://projectreshare.org</a:t>
            </a:r>
            <a:r>
              <a:rPr lang="en" sz="2400">
                <a:solidFill>
                  <a:srgbClr val="0000FF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endParaRPr sz="2400">
              <a:solidFill>
                <a:srgbClr val="0000FF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FF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Product demo</a:t>
            </a:r>
            <a:r>
              <a:rPr lang="en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: </a:t>
            </a:r>
            <a:r>
              <a:rPr lang="en" sz="1800" u="sng">
                <a:solidFill>
                  <a:schemeClr val="hlink"/>
                </a:solidFill>
                <a:latin typeface="Cabin"/>
                <a:ea typeface="Cabin"/>
                <a:cs typeface="Cabin"/>
                <a:sym typeface="Cabin"/>
                <a:hlinkClick r:id="rId5"/>
              </a:rPr>
              <a:t>https://projectreshare.org/products/product-demo/</a:t>
            </a:r>
            <a:endParaRPr sz="24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81" name="Google Shape;181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20943" y="561350"/>
            <a:ext cx="1904959" cy="317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Future of Resource Sharing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" sz="2200"/>
              <a:t>“What should our next generation of Resource Sharing look like?”</a:t>
            </a:r>
            <a:endParaRPr sz="22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2275" y="424050"/>
            <a:ext cx="5795600" cy="386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"/>
              <a:buFont typeface="Calibri"/>
              <a:buNone/>
            </a:pPr>
            <a:r>
              <a:rPr lang="en" sz="3700"/>
              <a:t>Strategies for a New Ecosystem</a:t>
            </a:r>
            <a:endParaRPr sz="37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90909"/>
              <a:buFont typeface="Calibri"/>
              <a:buNone/>
            </a:pPr>
            <a:endParaRPr sz="1100"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758950" y="1307600"/>
            <a:ext cx="3016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" sz="2200"/>
              <a:t>No consortium is an island…</a:t>
            </a: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700"/>
              <a:buNone/>
            </a:pPr>
            <a:r>
              <a:rPr lang="en" sz="2200"/>
              <a:t>We are interconnected, interdependent, and need flexible systems that recognize those connections.</a:t>
            </a:r>
            <a:endParaRPr sz="2200"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5550" y="1307600"/>
            <a:ext cx="5053901" cy="377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ReShare: The Big Ideas</a:t>
            </a:r>
            <a:endParaRPr/>
          </a:p>
        </p:txBody>
      </p:sp>
      <p:grpSp>
        <p:nvGrpSpPr>
          <p:cNvPr id="81" name="Google Shape;81;p17"/>
          <p:cNvGrpSpPr/>
          <p:nvPr/>
        </p:nvGrpSpPr>
        <p:grpSpPr>
          <a:xfrm>
            <a:off x="311700" y="1246580"/>
            <a:ext cx="8665910" cy="2650339"/>
            <a:chOff x="6393" y="157116"/>
            <a:chExt cx="10741088" cy="3285001"/>
          </a:xfrm>
        </p:grpSpPr>
        <p:sp>
          <p:nvSpPr>
            <p:cNvPr id="82" name="Google Shape;82;p17"/>
            <p:cNvSpPr/>
            <p:nvPr/>
          </p:nvSpPr>
          <p:spPr>
            <a:xfrm>
              <a:off x="631612" y="157116"/>
              <a:ext cx="1955700" cy="1955700"/>
            </a:xfrm>
            <a:prstGeom prst="ellipse">
              <a:avLst/>
            </a:prstGeom>
            <a:solidFill>
              <a:srgbClr val="A7B97C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17"/>
            <p:cNvSpPr/>
            <p:nvPr/>
          </p:nvSpPr>
          <p:spPr>
            <a:xfrm>
              <a:off x="1048425" y="573929"/>
              <a:ext cx="1122300" cy="11223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17"/>
            <p:cNvSpPr/>
            <p:nvPr/>
          </p:nvSpPr>
          <p:spPr>
            <a:xfrm>
              <a:off x="6393" y="2722117"/>
              <a:ext cx="32064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17"/>
            <p:cNvSpPr txBox="1"/>
            <p:nvPr/>
          </p:nvSpPr>
          <p:spPr>
            <a:xfrm>
              <a:off x="6393" y="2722117"/>
              <a:ext cx="32064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DISCOVERY AND FULFILLMENT ARE INDEPENDENT</a:t>
              </a:r>
              <a:endParaRPr sz="1100" b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86" name="Google Shape;86;p17"/>
            <p:cNvSpPr/>
            <p:nvPr/>
          </p:nvSpPr>
          <p:spPr>
            <a:xfrm>
              <a:off x="4398956" y="157116"/>
              <a:ext cx="1955700" cy="1955700"/>
            </a:xfrm>
            <a:prstGeom prst="ellipse">
              <a:avLst/>
            </a:prstGeom>
            <a:solidFill>
              <a:srgbClr val="9B9255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7"/>
            <p:cNvSpPr/>
            <p:nvPr/>
          </p:nvSpPr>
          <p:spPr>
            <a:xfrm>
              <a:off x="4815768" y="573929"/>
              <a:ext cx="1122300" cy="11223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7"/>
            <p:cNvSpPr/>
            <p:nvPr/>
          </p:nvSpPr>
          <p:spPr>
            <a:xfrm>
              <a:off x="3773737" y="2722117"/>
              <a:ext cx="32064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7"/>
            <p:cNvSpPr txBox="1"/>
            <p:nvPr/>
          </p:nvSpPr>
          <p:spPr>
            <a:xfrm>
              <a:off x="3773737" y="2722117"/>
              <a:ext cx="32064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BREAK DOWN BARRIERS BETWEEN CONSORTIA AND SYSTEMS</a:t>
              </a:r>
              <a:endParaRPr sz="1100" b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90" name="Google Shape;90;p17"/>
            <p:cNvSpPr/>
            <p:nvPr/>
          </p:nvSpPr>
          <p:spPr>
            <a:xfrm>
              <a:off x="8166300" y="157116"/>
              <a:ext cx="1955700" cy="1955700"/>
            </a:xfrm>
            <a:prstGeom prst="ellipse">
              <a:avLst/>
            </a:prstGeom>
            <a:solidFill>
              <a:srgbClr val="65768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7"/>
            <p:cNvSpPr/>
            <p:nvPr/>
          </p:nvSpPr>
          <p:spPr>
            <a:xfrm>
              <a:off x="8583112" y="573929"/>
              <a:ext cx="1122300" cy="11223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7"/>
            <p:cNvSpPr/>
            <p:nvPr/>
          </p:nvSpPr>
          <p:spPr>
            <a:xfrm>
              <a:off x="7541081" y="2722117"/>
              <a:ext cx="32064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7"/>
            <p:cNvSpPr txBox="1"/>
            <p:nvPr/>
          </p:nvSpPr>
          <p:spPr>
            <a:xfrm>
              <a:off x="7541081" y="2722117"/>
              <a:ext cx="32064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PUT THE PATRON IN THE CENTER</a:t>
              </a:r>
              <a:endParaRPr sz="1100" b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6756"/>
              <a:buFont typeface="Calibri"/>
              <a:buNone/>
            </a:pPr>
            <a:r>
              <a:rPr lang="en" sz="3700"/>
              <a:t>ReShare fills the Gaps</a:t>
            </a:r>
            <a:endParaRPr sz="3700"/>
          </a:p>
        </p:txBody>
      </p:sp>
      <p:pic>
        <p:nvPicPr>
          <p:cNvPr id="99" name="Google Shape;9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2091875"/>
            <a:ext cx="6096000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ReShare history</a:t>
            </a:r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" sz="1400" b="1"/>
              <a:t>Project ReShare formed in mid-2018</a:t>
            </a:r>
            <a:endParaRPr sz="1400" b="1"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" sz="1400" b="1"/>
              <a:t>Consortia, Libraries, Commercial partners</a:t>
            </a:r>
            <a:endParaRPr sz="1400" b="1"/>
          </a:p>
          <a:p>
            <a:pPr marL="457200" lvl="0" indent="-3365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en" sz="1300"/>
              <a:t>Steering Committee: </a:t>
            </a:r>
            <a:endParaRPr sz="1300"/>
          </a:p>
          <a:p>
            <a: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en" sz="1300"/>
              <a:t>GWLA, PALCI, TRLN, </a:t>
            </a:r>
            <a:r>
              <a:rPr lang="en" sz="1300">
                <a:solidFill>
                  <a:schemeClr val="dk1"/>
                </a:solidFill>
              </a:rPr>
              <a:t>The Alberta Library and MCLS </a:t>
            </a:r>
            <a:r>
              <a:rPr lang="en" sz="1300"/>
              <a:t>plus individual library staff from members of Duke, Northwestern Univ., Univ of Houston, Univ of Penn, Univ of Chicago; </a:t>
            </a:r>
            <a:endParaRPr sz="1300"/>
          </a:p>
          <a:p>
            <a: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en" sz="1300"/>
              <a:t>Index Data, Knowledge Integration (equal members who believe in community ownership)</a:t>
            </a:r>
            <a:endParaRPr sz="13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en" sz="1300"/>
              <a:t>Founding Members: ConnectNY, Univ. of Alabama, Lehigh, Millersville, Grand Valley State, Michigan State, Texas A&amp;M, Louisiana State</a:t>
            </a:r>
            <a:endParaRPr sz="1300"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" sz="1400" b="1"/>
              <a:t>Original Goal:</a:t>
            </a:r>
            <a:endParaRPr sz="1400" b="1"/>
          </a:p>
          <a:p>
            <a:pPr marL="45720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" sz="1300"/>
              <a:t>Develop a consortial resource sharing system that was open source, modular, community-owned, with an initial focus on returnable items, and a long-term goal of enabling sharing of collective collections in all formats, and empowering library-driven/user-centered workflows</a:t>
            </a:r>
            <a:endParaRPr sz="1300"/>
          </a:p>
          <a:p>
            <a:pPr marL="0" lvl="0" indent="0" algn="l" rtl="0">
              <a:spcBef>
                <a:spcPts val="16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demo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ReShare Roadmap</a:t>
            </a:r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March 31, 2021: ReShare Returnables 1.2</a:t>
            </a:r>
            <a:endParaRPr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Create requests manually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Handle locally available requests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ILS integrations: Sierra, Symphony, FOLIO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July 31, 2021: ReShare Returnables 1.3</a:t>
            </a:r>
            <a:endParaRPr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Real-time availability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Patron management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ILS integrations: Millennium, TLC, Koha, Voyager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October 30, 2021: ReShare Returnables 1.4</a:t>
            </a:r>
            <a:endParaRPr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Bug fixes and tech debt</a:t>
            </a:r>
            <a:endParaRPr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3400" y="288625"/>
            <a:ext cx="2789999" cy="4186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ILS integrations</a:t>
            </a:r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311700" y="1610350"/>
            <a:ext cx="3999900" cy="295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Completed ILS integrations:</a:t>
            </a: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Aleph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Alma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FOLIO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Sierra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Symphony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WorldShare Management Services</a:t>
            </a:r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body" idx="2"/>
          </p:nvPr>
        </p:nvSpPr>
        <p:spPr>
          <a:xfrm>
            <a:off x="4832400" y="1610275"/>
            <a:ext cx="3999900" cy="295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progress ILS integrations:</a:t>
            </a: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Koha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Millennium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TLC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Voyager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dex Data ReShar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965</Words>
  <Application>Microsoft Office PowerPoint</Application>
  <PresentationFormat>On-screen Show (16:9)</PresentationFormat>
  <Paragraphs>158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Cabin</vt:lpstr>
      <vt:lpstr>Calibri</vt:lpstr>
      <vt:lpstr>Lora</vt:lpstr>
      <vt:lpstr>Montserrat</vt:lpstr>
      <vt:lpstr>Open Sans</vt:lpstr>
      <vt:lpstr>Index Data ReShare</vt:lpstr>
      <vt:lpstr>The Future of  Library Resource Sharing</vt:lpstr>
      <vt:lpstr>The Future of Resource Sharing</vt:lpstr>
      <vt:lpstr>Strategies for a New Ecosystem </vt:lpstr>
      <vt:lpstr>ReShare: The Big Ideas</vt:lpstr>
      <vt:lpstr>ReShare fills the Gaps</vt:lpstr>
      <vt:lpstr>ReShare history</vt:lpstr>
      <vt:lpstr>Software demo</vt:lpstr>
      <vt:lpstr>ReShare Roadmap</vt:lpstr>
      <vt:lpstr>ILS integrations</vt:lpstr>
      <vt:lpstr>ReShare Development &amp; Integration Efforts - ILLiad</vt:lpstr>
      <vt:lpstr>ReShare Development &amp; Integration Efforts - Rapido </vt:lpstr>
      <vt:lpstr>ReShare Roadmap - What’s Next?</vt:lpstr>
      <vt:lpstr>Early Implementers</vt:lpstr>
      <vt:lpstr>Implementation process</vt:lpstr>
      <vt:lpstr>ReShare Members (* = Steering Committee member)</vt:lpstr>
      <vt:lpstr>Governance and membership models </vt:lpstr>
      <vt:lpstr>Community Contributors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 Library Resource Sharing</dc:title>
  <cp:lastModifiedBy>Don Pawl</cp:lastModifiedBy>
  <cp:revision>1</cp:revision>
  <dcterms:modified xsi:type="dcterms:W3CDTF">2021-05-03T21:44:41Z</dcterms:modified>
</cp:coreProperties>
</file>