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85" r:id="rId3"/>
    <p:sldId id="265" r:id="rId4"/>
    <p:sldId id="284" r:id="rId5"/>
    <p:sldId id="266" r:id="rId6"/>
    <p:sldId id="267" r:id="rId7"/>
    <p:sldId id="268" r:id="rId8"/>
    <p:sldId id="257" r:id="rId9"/>
    <p:sldId id="274" r:id="rId10"/>
    <p:sldId id="278" r:id="rId11"/>
    <p:sldId id="275" r:id="rId12"/>
    <p:sldId id="276" r:id="rId13"/>
    <p:sldId id="283" r:id="rId14"/>
    <p:sldId id="258" r:id="rId15"/>
    <p:sldId id="259" r:id="rId16"/>
    <p:sldId id="287" r:id="rId17"/>
    <p:sldId id="260" r:id="rId18"/>
    <p:sldId id="261" r:id="rId19"/>
    <p:sldId id="262" r:id="rId20"/>
    <p:sldId id="263" r:id="rId21"/>
    <p:sldId id="264" r:id="rId22"/>
    <p:sldId id="277" r:id="rId23"/>
    <p:sldId id="279" r:id="rId24"/>
    <p:sldId id="286" r:id="rId25"/>
    <p:sldId id="282"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18CDD7F-1494-465C-AEA0-8C17FBBCAFF8}">
          <p14:sldIdLst>
            <p14:sldId id="256"/>
            <p14:sldId id="285"/>
            <p14:sldId id="265"/>
            <p14:sldId id="284"/>
            <p14:sldId id="266"/>
            <p14:sldId id="267"/>
            <p14:sldId id="268"/>
            <p14:sldId id="257"/>
            <p14:sldId id="274"/>
            <p14:sldId id="278"/>
            <p14:sldId id="275"/>
            <p14:sldId id="276"/>
            <p14:sldId id="283"/>
            <p14:sldId id="258"/>
            <p14:sldId id="259"/>
            <p14:sldId id="287"/>
            <p14:sldId id="260"/>
            <p14:sldId id="261"/>
            <p14:sldId id="262"/>
            <p14:sldId id="263"/>
            <p14:sldId id="264"/>
            <p14:sldId id="277"/>
            <p14:sldId id="279"/>
            <p14:sldId id="286"/>
            <p14:sldId id="28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40" autoAdjust="0"/>
    <p:restoredTop sz="66517" autoAdjust="0"/>
  </p:normalViewPr>
  <p:slideViewPr>
    <p:cSldViewPr>
      <p:cViewPr>
        <p:scale>
          <a:sx n="90" d="100"/>
          <a:sy n="90" d="100"/>
        </p:scale>
        <p:origin x="2190" y="-15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none"/>
          </c:marker>
          <c:dLbls>
            <c:dLbl>
              <c:idx val="0"/>
              <c:layout>
                <c:manualLayout>
                  <c:x val="0"/>
                  <c:y val="-0.123931623931624"/>
                </c:manualLayout>
              </c:layout>
              <c:tx>
                <c:rich>
                  <a:bodyPr/>
                  <a:lstStyle/>
                  <a:p>
                    <a:fld id="{DD6EECA7-4438-43BE-84BC-EBBE5AB0C818}" type="VALUE">
                      <a:rPr lang="en-US" sz="280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BA3-4898-9567-611337CA998E}"/>
                </c:ext>
              </c:extLst>
            </c:dLbl>
            <c:dLbl>
              <c:idx val="1"/>
              <c:layout>
                <c:manualLayout>
                  <c:x val="-5.6583708480088897E-17"/>
                  <c:y val="-0.11111111111111099"/>
                </c:manualLayout>
              </c:layout>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BA3-4898-9567-611337CA998E}"/>
                </c:ext>
              </c:extLst>
            </c:dLbl>
            <c:dLbl>
              <c:idx val="2"/>
              <c:layout>
                <c:manualLayout>
                  <c:x val="0"/>
                  <c:y val="-0.128205128205128"/>
                </c:manualLayout>
              </c:layout>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BA3-4898-9567-611337CA998E}"/>
                </c:ext>
              </c:extLst>
            </c:dLbl>
            <c:dLbl>
              <c:idx val="3"/>
              <c:layout>
                <c:manualLayout>
                  <c:x val="0"/>
                  <c:y val="-0.102564102564103"/>
                </c:manualLayout>
              </c:layout>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BA3-4898-9567-611337CA998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2013</c:v>
                </c:pt>
                <c:pt idx="1">
                  <c:v>2014</c:v>
                </c:pt>
                <c:pt idx="2">
                  <c:v>2015</c:v>
                </c:pt>
                <c:pt idx="3">
                  <c:v>2016</c:v>
                </c:pt>
              </c:numCache>
            </c:numRef>
          </c:cat>
          <c:val>
            <c:numRef>
              <c:f>Sheet1!$B$2:$B$5</c:f>
              <c:numCache>
                <c:formatCode>General</c:formatCode>
                <c:ptCount val="4"/>
                <c:pt idx="0">
                  <c:v>38</c:v>
                </c:pt>
                <c:pt idx="1">
                  <c:v>50</c:v>
                </c:pt>
                <c:pt idx="2">
                  <c:v>77</c:v>
                </c:pt>
                <c:pt idx="3">
                  <c:v>101</c:v>
                </c:pt>
              </c:numCache>
            </c:numRef>
          </c:val>
          <c:smooth val="0"/>
          <c:extLst>
            <c:ext xmlns:c16="http://schemas.microsoft.com/office/drawing/2014/chart" uri="{C3380CC4-5D6E-409C-BE32-E72D297353CC}">
              <c16:uniqueId val="{00000004-1BA3-4898-9567-611337CA998E}"/>
            </c:ext>
          </c:extLst>
        </c:ser>
        <c:dLbls>
          <c:showLegendKey val="0"/>
          <c:showVal val="0"/>
          <c:showCatName val="0"/>
          <c:showSerName val="0"/>
          <c:showPercent val="0"/>
          <c:showBubbleSize val="0"/>
        </c:dLbls>
        <c:smooth val="0"/>
        <c:axId val="-2111343792"/>
        <c:axId val="-2112583664"/>
      </c:lineChart>
      <c:catAx>
        <c:axId val="-2111343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12583664"/>
        <c:crosses val="autoZero"/>
        <c:auto val="1"/>
        <c:lblAlgn val="ctr"/>
        <c:lblOffset val="100"/>
        <c:noMultiLvlLbl val="0"/>
      </c:catAx>
      <c:valAx>
        <c:axId val="-21125836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113437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A778C9C-468A-4694-980D-75F8CA82D803}" type="datetimeFigureOut">
              <a:rPr lang="en-US" smtClean="0"/>
              <a:t>4/22/2016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2B9C3CF-54C7-4217-B961-7ED1A5CF5247}" type="slidenum">
              <a:rPr lang="en-US" smtClean="0"/>
              <a:t>‹#›</a:t>
            </a:fld>
            <a:endParaRPr lang="en-US"/>
          </a:p>
        </p:txBody>
      </p:sp>
    </p:spTree>
    <p:extLst>
      <p:ext uri="{BB962C8B-B14F-4D97-AF65-F5344CB8AC3E}">
        <p14:creationId xmlns:p14="http://schemas.microsoft.com/office/powerpoint/2010/main" val="3522816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Bob</a:t>
            </a:r>
          </a:p>
          <a:p>
            <a:endParaRPr lang="en-US" dirty="0"/>
          </a:p>
          <a:p>
            <a:pPr marL="174708" indent="-174708">
              <a:buFont typeface="Arial" panose="020B0604020202020204" pitchFamily="34" charset="0"/>
              <a:buChar char="•"/>
            </a:pPr>
            <a:r>
              <a:rPr lang="en-US" dirty="0"/>
              <a:t>Running</a:t>
            </a:r>
            <a:r>
              <a:rPr lang="en-US" baseline="0" dirty="0"/>
              <a:t> a large Colorado based ILL organization made attending last year’s conference a fit</a:t>
            </a:r>
          </a:p>
          <a:p>
            <a:pPr marL="174708" indent="-174708">
              <a:buFont typeface="Arial" panose="020B0604020202020204" pitchFamily="34" charset="0"/>
              <a:buChar char="•"/>
            </a:pPr>
            <a:r>
              <a:rPr lang="en-US" baseline="0" dirty="0"/>
              <a:t>Much was learned from conversing and attending</a:t>
            </a:r>
          </a:p>
          <a:p>
            <a:pPr marL="174708" indent="-174708">
              <a:buFont typeface="Arial" panose="020B0604020202020204" pitchFamily="34" charset="0"/>
              <a:buChar char="•"/>
            </a:pPr>
            <a:r>
              <a:rPr lang="en-US" baseline="0" dirty="0"/>
              <a:t>We would like to share our story which we hope will tell the value of resource sharing, provide insight into our work to make that sharing easy, and speak to some things we’ve learned that should be transferrable to your work</a:t>
            </a:r>
            <a:endParaRPr lang="en-US" dirty="0"/>
          </a:p>
          <a:p>
            <a:pPr marL="174708" indent="-174708">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A2B9C3CF-54C7-4217-B961-7ED1A5CF5247}" type="slidenum">
              <a:rPr lang="en-US" smtClean="0"/>
              <a:t>1</a:t>
            </a:fld>
            <a:endParaRPr lang="en-US"/>
          </a:p>
        </p:txBody>
      </p:sp>
    </p:spTree>
    <p:extLst>
      <p:ext uri="{BB962C8B-B14F-4D97-AF65-F5344CB8AC3E}">
        <p14:creationId xmlns:p14="http://schemas.microsoft.com/office/powerpoint/2010/main" val="2621444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Bob</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How did we reach over a million materials?</a:t>
            </a:r>
          </a:p>
          <a:p>
            <a:pPr marL="174708" indent="-174708">
              <a:buFont typeface="Arial" panose="020B0604020202020204" pitchFamily="34" charset="0"/>
              <a:buChar char="•"/>
            </a:pPr>
            <a:r>
              <a:rPr lang="en-US" dirty="0"/>
              <a:t>AspenCat</a:t>
            </a:r>
            <a:r>
              <a:rPr lang="en-US" baseline="0" dirty="0"/>
              <a:t> has tripled in size between 2013 and 2016, growing by 63 new libraries in a three year period</a:t>
            </a:r>
          </a:p>
          <a:p>
            <a:pPr marL="174708" indent="-174708">
              <a:buFont typeface="Arial" panose="020B0604020202020204" pitchFamily="34" charset="0"/>
              <a:buChar char="•"/>
            </a:pPr>
            <a:r>
              <a:rPr lang="en-US" baseline="0" dirty="0"/>
              <a:t>A majority of this growth was a major migration 22 libraries who were previously part of Nexus Library Group in Southeast Colorado, </a:t>
            </a:r>
          </a:p>
          <a:p>
            <a:pPr marL="174708" indent="-174708">
              <a:buFont typeface="Arial" panose="020B0604020202020204" pitchFamily="34" charset="0"/>
              <a:buChar char="•"/>
            </a:pPr>
            <a:r>
              <a:rPr lang="en-US" baseline="0" dirty="0"/>
              <a:t>This rapid growth has helped out a lot of libraries by increasing what they offer patrons, but has created some catalog based challenges that we will talk about soon</a:t>
            </a:r>
          </a:p>
          <a:p>
            <a:pPr marL="174708" indent="-174708">
              <a:buFont typeface="Arial" panose="020B0604020202020204" pitchFamily="34" charset="0"/>
              <a:buChar char="•"/>
            </a:pPr>
            <a:r>
              <a:rPr lang="en-US" baseline="0" dirty="0"/>
              <a:t>Another type of challenge has been to maintain the same level of service throughout and post expansion without adding new staff</a:t>
            </a:r>
          </a:p>
          <a:p>
            <a:pPr marL="174708" indent="-174708">
              <a:buFont typeface="Arial" panose="020B0604020202020204" pitchFamily="34" charset="0"/>
              <a:buChar char="•"/>
            </a:pPr>
            <a:r>
              <a:rPr lang="en-US" baseline="0" dirty="0"/>
              <a:t>Increasing documentation, finding efficiencies in our work, and leaning heavily on </a:t>
            </a:r>
            <a:r>
              <a:rPr lang="en-US" baseline="0" dirty="0" err="1"/>
              <a:t>CLiC</a:t>
            </a:r>
            <a:r>
              <a:rPr lang="en-US" baseline="0" dirty="0"/>
              <a:t> regional consultants has been essential</a:t>
            </a:r>
          </a:p>
          <a:p>
            <a:pPr marL="174708" indent="-174708">
              <a:buFont typeface="Arial" panose="020B0604020202020204" pitchFamily="34" charset="0"/>
              <a:buChar char="•"/>
            </a:pPr>
            <a:endParaRPr lang="en-US" baseline="0" dirty="0"/>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2B9C3CF-54C7-4217-B961-7ED1A5CF5247}" type="slidenum">
              <a:rPr lang="en-US" smtClean="0"/>
              <a:t>10</a:t>
            </a:fld>
            <a:endParaRPr lang="en-US"/>
          </a:p>
        </p:txBody>
      </p:sp>
    </p:spTree>
    <p:extLst>
      <p:ext uri="{BB962C8B-B14F-4D97-AF65-F5344CB8AC3E}">
        <p14:creationId xmlns:p14="http://schemas.microsoft.com/office/powerpoint/2010/main" val="587300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Bob</a:t>
            </a:r>
          </a:p>
          <a:p>
            <a:endParaRPr lang="en-US" dirty="0"/>
          </a:p>
          <a:p>
            <a:r>
              <a:rPr lang="en-US" dirty="0"/>
              <a:t>Dolores</a:t>
            </a:r>
            <a:r>
              <a:rPr lang="en-US" baseline="0" dirty="0"/>
              <a:t> County Libraries (two combined public-school libraries) and Rico Public Library (public) </a:t>
            </a:r>
          </a:p>
        </p:txBody>
      </p:sp>
      <p:sp>
        <p:nvSpPr>
          <p:cNvPr id="4" name="Slide Number Placeholder 3"/>
          <p:cNvSpPr>
            <a:spLocks noGrp="1"/>
          </p:cNvSpPr>
          <p:nvPr>
            <p:ph type="sldNum" sz="quarter" idx="10"/>
          </p:nvPr>
        </p:nvSpPr>
        <p:spPr/>
        <p:txBody>
          <a:bodyPr/>
          <a:lstStyle/>
          <a:p>
            <a:fld id="{A2B9C3CF-54C7-4217-B961-7ED1A5CF5247}" type="slidenum">
              <a:rPr lang="en-US" smtClean="0"/>
              <a:t>11</a:t>
            </a:fld>
            <a:endParaRPr lang="en-US"/>
          </a:p>
        </p:txBody>
      </p:sp>
    </p:spTree>
    <p:extLst>
      <p:ext uri="{BB962C8B-B14F-4D97-AF65-F5344CB8AC3E}">
        <p14:creationId xmlns:p14="http://schemas.microsoft.com/office/powerpoint/2010/main" val="1915910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Bob</a:t>
            </a:r>
          </a:p>
          <a:p>
            <a:endParaRPr lang="en-US" dirty="0"/>
          </a:p>
          <a:p>
            <a:pPr marL="174708" indent="-174708">
              <a:buFont typeface="Arial" panose="020B0604020202020204" pitchFamily="34" charset="0"/>
              <a:buChar char="•"/>
            </a:pPr>
            <a:r>
              <a:rPr lang="en-US" dirty="0"/>
              <a:t>71 miles and a mountain</a:t>
            </a:r>
            <a:r>
              <a:rPr lang="en-US" baseline="0" dirty="0"/>
              <a:t> pass separate these two libraries</a:t>
            </a:r>
          </a:p>
          <a:p>
            <a:pPr marL="174708" indent="-174708">
              <a:buFont typeface="Arial" panose="020B0604020202020204" pitchFamily="34" charset="0"/>
              <a:buChar char="•"/>
            </a:pPr>
            <a:r>
              <a:rPr lang="en-US" baseline="0" dirty="0"/>
              <a:t>Both are categorically ‘remote’ from both one another and other peer libraries in the area</a:t>
            </a:r>
          </a:p>
          <a:p>
            <a:pPr marL="174708" indent="-174708">
              <a:buFont typeface="Arial" panose="020B0604020202020204" pitchFamily="34" charset="0"/>
              <a:buChar char="•"/>
            </a:pPr>
            <a:r>
              <a:rPr lang="en-US" baseline="0" dirty="0"/>
              <a:t>Previously, Rico patrons had to travel to Telluride for </a:t>
            </a:r>
            <a:r>
              <a:rPr lang="en-US" baseline="0" dirty="0" err="1"/>
              <a:t>ILL’d</a:t>
            </a:r>
            <a:r>
              <a:rPr lang="en-US" baseline="0" dirty="0"/>
              <a:t> materials, </a:t>
            </a:r>
            <a:r>
              <a:rPr lang="en-US" baseline="0" dirty="0" err="1"/>
              <a:t>AspenCat</a:t>
            </a:r>
            <a:r>
              <a:rPr lang="en-US" baseline="0" dirty="0"/>
              <a:t> has put these on their own doorstep</a:t>
            </a:r>
          </a:p>
          <a:p>
            <a:pPr marL="174708" indent="-174708">
              <a:buFont typeface="Arial" panose="020B0604020202020204" pitchFamily="34" charset="0"/>
              <a:buChar char="•"/>
            </a:pPr>
            <a:endParaRPr lang="en-US" baseline="0" dirty="0"/>
          </a:p>
          <a:p>
            <a:pPr marL="174708" indent="-174708">
              <a:buFont typeface="Arial" panose="020B0604020202020204" pitchFamily="34" charset="0"/>
              <a:buChar char="•"/>
            </a:pPr>
            <a:endParaRPr lang="en-US" baseline="0" dirty="0"/>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2B9C3CF-54C7-4217-B961-7ED1A5CF5247}" type="slidenum">
              <a:rPr lang="en-US" smtClean="0"/>
              <a:t>12</a:t>
            </a:fld>
            <a:endParaRPr lang="en-US"/>
          </a:p>
        </p:txBody>
      </p:sp>
    </p:spTree>
    <p:extLst>
      <p:ext uri="{BB962C8B-B14F-4D97-AF65-F5344CB8AC3E}">
        <p14:creationId xmlns:p14="http://schemas.microsoft.com/office/powerpoint/2010/main" val="3153391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prstClr val="black"/>
                </a:solidFill>
              </a:rPr>
              <a:t>Bob</a:t>
            </a:r>
          </a:p>
          <a:p>
            <a:pPr marL="174708" indent="-174708" defTabSz="931774">
              <a:buFont typeface="Arial" panose="020B0604020202020204" pitchFamily="34" charset="0"/>
              <a:buChar char="•"/>
              <a:defRPr/>
            </a:pPr>
            <a:endParaRPr lang="en-US" dirty="0">
              <a:solidFill>
                <a:prstClr val="black"/>
              </a:solidFill>
            </a:endParaRPr>
          </a:p>
          <a:p>
            <a:pPr marL="174708" indent="-174708" defTabSz="931774">
              <a:buFont typeface="Arial" panose="020B0604020202020204" pitchFamily="34" charset="0"/>
              <a:buChar char="•"/>
              <a:defRPr/>
            </a:pPr>
            <a:r>
              <a:rPr lang="en-US" dirty="0">
                <a:solidFill>
                  <a:prstClr val="black"/>
                </a:solidFill>
              </a:rPr>
              <a:t>Major growth in collection size – 37,000 for all three combined to 1.3 million</a:t>
            </a:r>
          </a:p>
          <a:p>
            <a:pPr marL="174708" indent="-174708" defTabSz="931774">
              <a:buFont typeface="Arial" panose="020B0604020202020204" pitchFamily="34" charset="0"/>
              <a:buChar char="•"/>
              <a:defRPr/>
            </a:pPr>
            <a:r>
              <a:rPr lang="en-US" dirty="0">
                <a:solidFill>
                  <a:prstClr val="black"/>
                </a:solidFill>
              </a:rPr>
              <a:t>Now have a functioning and well supported ILS with…</a:t>
            </a:r>
          </a:p>
          <a:p>
            <a:pPr marL="640594" lvl="1" indent="-174708" defTabSz="931774">
              <a:buFont typeface="Arial" panose="020B0604020202020204" pitchFamily="34" charset="0"/>
              <a:buChar char="•"/>
              <a:defRPr/>
            </a:pPr>
            <a:r>
              <a:rPr lang="en-US" dirty="0">
                <a:solidFill>
                  <a:prstClr val="black"/>
                </a:solidFill>
              </a:rPr>
              <a:t>Responsive customer support</a:t>
            </a:r>
          </a:p>
          <a:p>
            <a:pPr marL="640594" lvl="1" indent="-174708" defTabSz="931774">
              <a:buFont typeface="Arial" panose="020B0604020202020204" pitchFamily="34" charset="0"/>
              <a:buChar char="•"/>
              <a:defRPr/>
            </a:pPr>
            <a:r>
              <a:rPr lang="en-US" dirty="0">
                <a:solidFill>
                  <a:prstClr val="black"/>
                </a:solidFill>
              </a:rPr>
              <a:t>Robust reporting </a:t>
            </a:r>
          </a:p>
          <a:p>
            <a:pPr marL="640594" lvl="1" indent="-174708" defTabSz="931774">
              <a:buFont typeface="Arial" panose="020B0604020202020204" pitchFamily="34" charset="0"/>
              <a:buChar char="•"/>
              <a:defRPr/>
            </a:pPr>
            <a:r>
              <a:rPr lang="en-US" dirty="0">
                <a:solidFill>
                  <a:prstClr val="black"/>
                </a:solidFill>
              </a:rPr>
              <a:t>Complete cataloging module</a:t>
            </a:r>
          </a:p>
          <a:p>
            <a:pPr marL="640594" lvl="1" indent="-174708" defTabSz="931774">
              <a:buFont typeface="Arial" panose="020B0604020202020204" pitchFamily="34" charset="0"/>
              <a:buChar char="•"/>
              <a:defRPr/>
            </a:pPr>
            <a:r>
              <a:rPr lang="en-US" dirty="0">
                <a:solidFill>
                  <a:prstClr val="black"/>
                </a:solidFill>
              </a:rPr>
              <a:t>Small-budget friendly price</a:t>
            </a:r>
          </a:p>
          <a:p>
            <a:pPr marL="174708" indent="-174708" defTabSz="931774">
              <a:buFont typeface="Arial" panose="020B0604020202020204" pitchFamily="34" charset="0"/>
              <a:buChar char="•"/>
              <a:defRPr/>
            </a:pPr>
            <a:r>
              <a:rPr lang="en-US" dirty="0">
                <a:solidFill>
                  <a:prstClr val="black"/>
                </a:solidFill>
              </a:rPr>
              <a:t>Access to relevant </a:t>
            </a:r>
            <a:r>
              <a:rPr lang="en-US" dirty="0" err="1">
                <a:solidFill>
                  <a:prstClr val="black"/>
                </a:solidFill>
              </a:rPr>
              <a:t>eResources</a:t>
            </a:r>
            <a:r>
              <a:rPr lang="en-US" dirty="0">
                <a:solidFill>
                  <a:prstClr val="black"/>
                </a:solidFill>
              </a:rPr>
              <a:t> serves their patronage</a:t>
            </a:r>
          </a:p>
          <a:p>
            <a:pPr marL="640594" lvl="1" indent="-174708" defTabSz="931774">
              <a:buFont typeface="Arial" panose="020B0604020202020204" pitchFamily="34" charset="0"/>
              <a:buChar char="•"/>
              <a:defRPr/>
            </a:pPr>
            <a:r>
              <a:rPr lang="en-US" dirty="0">
                <a:solidFill>
                  <a:prstClr val="black"/>
                </a:solidFill>
              </a:rPr>
              <a:t>ACDC Overdrive and Cloud Library</a:t>
            </a:r>
          </a:p>
          <a:p>
            <a:pPr marL="640594" lvl="1" indent="-174708" defTabSz="931774">
              <a:buFont typeface="Arial" panose="020B0604020202020204" pitchFamily="34" charset="0"/>
              <a:buChar char="•"/>
              <a:defRPr/>
            </a:pPr>
            <a:r>
              <a:rPr lang="en-US" dirty="0">
                <a:solidFill>
                  <a:prstClr val="black"/>
                </a:solidFill>
              </a:rPr>
              <a:t>Cloud Library, which was funded by LSTA and now is run on pledges from </a:t>
            </a:r>
            <a:r>
              <a:rPr lang="en-US">
                <a:solidFill>
                  <a:prstClr val="black"/>
                </a:solidFill>
              </a:rPr>
              <a:t>AspenCat Libraries</a:t>
            </a:r>
            <a:endParaRPr lang="en-US" dirty="0">
              <a:solidFill>
                <a:prstClr val="black"/>
              </a:solidFill>
            </a:endParaRPr>
          </a:p>
          <a:p>
            <a:pPr marL="640594" lvl="1" indent="-174708" defTabSz="931774">
              <a:buFont typeface="Arial" panose="020B0604020202020204" pitchFamily="34" charset="0"/>
              <a:buChar char="•"/>
              <a:defRPr/>
            </a:pPr>
            <a:r>
              <a:rPr lang="en-US" dirty="0">
                <a:solidFill>
                  <a:prstClr val="black"/>
                </a:solidFill>
              </a:rPr>
              <a:t>Database packages offered through </a:t>
            </a:r>
            <a:r>
              <a:rPr lang="en-US" dirty="0" err="1">
                <a:solidFill>
                  <a:prstClr val="black"/>
                </a:solidFill>
              </a:rPr>
              <a:t>CLiC</a:t>
            </a:r>
            <a:endParaRPr lang="en-US" dirty="0">
              <a:solidFill>
                <a:prstClr val="black"/>
              </a:solidFill>
            </a:endParaRPr>
          </a:p>
          <a:p>
            <a:pPr marL="174708" indent="-174708" defTabSz="931774">
              <a:buFont typeface="Arial" panose="020B0604020202020204" pitchFamily="34" charset="0"/>
              <a:buChar char="•"/>
              <a:defRPr/>
            </a:pPr>
            <a:r>
              <a:rPr lang="en-US" dirty="0">
                <a:solidFill>
                  <a:prstClr val="black"/>
                </a:solidFill>
              </a:rPr>
              <a:t>Joining </a:t>
            </a:r>
            <a:r>
              <a:rPr lang="en-US" dirty="0" err="1">
                <a:solidFill>
                  <a:prstClr val="black"/>
                </a:solidFill>
              </a:rPr>
              <a:t>AspenCat</a:t>
            </a:r>
            <a:r>
              <a:rPr lang="en-US" dirty="0">
                <a:solidFill>
                  <a:prstClr val="black"/>
                </a:solidFill>
              </a:rPr>
              <a:t> has connected them to larger library community</a:t>
            </a:r>
          </a:p>
          <a:p>
            <a:endParaRPr lang="en-US" dirty="0"/>
          </a:p>
        </p:txBody>
      </p:sp>
      <p:sp>
        <p:nvSpPr>
          <p:cNvPr id="4" name="Slide Number Placeholder 3"/>
          <p:cNvSpPr>
            <a:spLocks noGrp="1"/>
          </p:cNvSpPr>
          <p:nvPr>
            <p:ph type="sldNum" sz="quarter" idx="10"/>
          </p:nvPr>
        </p:nvSpPr>
        <p:spPr/>
        <p:txBody>
          <a:bodyPr/>
          <a:lstStyle/>
          <a:p>
            <a:fld id="{A2B9C3CF-54C7-4217-B961-7ED1A5CF5247}" type="slidenum">
              <a:rPr lang="en-US" smtClean="0"/>
              <a:t>13</a:t>
            </a:fld>
            <a:endParaRPr lang="en-US"/>
          </a:p>
        </p:txBody>
      </p:sp>
    </p:spTree>
    <p:extLst>
      <p:ext uri="{BB962C8B-B14F-4D97-AF65-F5344CB8AC3E}">
        <p14:creationId xmlns:p14="http://schemas.microsoft.com/office/powerpoint/2010/main" val="41186891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Ashley</a:t>
            </a:r>
          </a:p>
        </p:txBody>
      </p:sp>
      <p:sp>
        <p:nvSpPr>
          <p:cNvPr id="4" name="Slide Number Placeholder 3"/>
          <p:cNvSpPr>
            <a:spLocks noGrp="1"/>
          </p:cNvSpPr>
          <p:nvPr>
            <p:ph type="sldNum" sz="quarter" idx="10"/>
          </p:nvPr>
        </p:nvSpPr>
        <p:spPr/>
        <p:txBody>
          <a:bodyPr/>
          <a:lstStyle/>
          <a:p>
            <a:fld id="{A2B9C3CF-54C7-4217-B961-7ED1A5CF5247}" type="slidenum">
              <a:rPr lang="en-US" smtClean="0"/>
              <a:t>14</a:t>
            </a:fld>
            <a:endParaRPr lang="en-US"/>
          </a:p>
        </p:txBody>
      </p:sp>
    </p:spTree>
    <p:extLst>
      <p:ext uri="{BB962C8B-B14F-4D97-AF65-F5344CB8AC3E}">
        <p14:creationId xmlns:p14="http://schemas.microsoft.com/office/powerpoint/2010/main" val="29225390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dirty="0">
                <a:latin typeface="Halis R Regular" panose="02000505040000020004" pitchFamily="50" charset="0"/>
                <a:ea typeface="Calibri" panose="020F0502020204030204" pitchFamily="34" charset="0"/>
                <a:cs typeface="Times New Roman" panose="02020603050405020304" pitchFamily="18" charset="0"/>
              </a:rPr>
              <a:t>Ashley</a:t>
            </a:r>
          </a:p>
          <a:p>
            <a:pPr marL="349415" indent="-349415">
              <a:lnSpc>
                <a:spcPct val="115000"/>
              </a:lnSpc>
              <a:buFont typeface="Arial" panose="020B0604020202020204" pitchFamily="34" charset="0"/>
              <a:buChar char="•"/>
            </a:pPr>
            <a:endParaRPr lang="en-US" dirty="0">
              <a:latin typeface="Halis R Regular" panose="02000505040000020004" pitchFamily="50" charset="0"/>
              <a:ea typeface="Calibri" panose="020F0502020204030204" pitchFamily="34" charset="0"/>
              <a:cs typeface="Times New Roman" panose="02020603050405020304" pitchFamily="18" charset="0"/>
            </a:endParaRPr>
          </a:p>
          <a:p>
            <a:pPr marL="349415" indent="-349415">
              <a:lnSpc>
                <a:spcPct val="115000"/>
              </a:lnSpc>
              <a:buFont typeface="Arial" panose="020B0604020202020204" pitchFamily="34" charset="0"/>
              <a:buChar char="•"/>
            </a:pPr>
            <a:r>
              <a:rPr lang="en-US" dirty="0">
                <a:latin typeface="Halis R Regular" panose="02000505040000020004" pitchFamily="50" charset="0"/>
                <a:ea typeface="Calibri" panose="020F0502020204030204" pitchFamily="34" charset="0"/>
                <a:cs typeface="Times New Roman" panose="02020603050405020304" pitchFamily="18" charset="0"/>
              </a:rPr>
              <a:t>Addition of </a:t>
            </a:r>
            <a:r>
              <a:rPr lang="en-US" dirty="0" err="1">
                <a:latin typeface="Halis R Regular" panose="02000505040000020004" pitchFamily="50" charset="0"/>
                <a:ea typeface="Calibri" panose="020F0502020204030204" pitchFamily="34" charset="0"/>
                <a:cs typeface="Times New Roman" panose="02020603050405020304" pitchFamily="18" charset="0"/>
              </a:rPr>
              <a:t>Pika</a:t>
            </a:r>
            <a:r>
              <a:rPr lang="en-US" dirty="0">
                <a:latin typeface="Halis R Regular" panose="02000505040000020004" pitchFamily="50" charset="0"/>
                <a:ea typeface="Calibri" panose="020F0502020204030204" pitchFamily="34" charset="0"/>
                <a:cs typeface="Times New Roman" panose="02020603050405020304" pitchFamily="18" charset="0"/>
              </a:rPr>
              <a:t> to improve accessibility and modernize the catalog (Partnered with Marmot Library </a:t>
            </a:r>
            <a:r>
              <a:rPr lang="en-US" dirty="0" err="1">
                <a:latin typeface="Halis R Regular" panose="02000505040000020004" pitchFamily="50" charset="0"/>
                <a:ea typeface="Calibri" panose="020F0502020204030204" pitchFamily="34" charset="0"/>
                <a:cs typeface="Times New Roman" panose="02020603050405020304" pitchFamily="18" charset="0"/>
              </a:rPr>
              <a:t>Netw</a:t>
            </a:r>
            <a:endParaRPr lang="en-US" dirty="0">
              <a:latin typeface="Halis R Regular" panose="02000505040000020004" pitchFamily="50" charset="0"/>
              <a:ea typeface="Calibri" panose="020F0502020204030204" pitchFamily="34" charset="0"/>
              <a:cs typeface="Times New Roman" panose="02020603050405020304" pitchFamily="18" charset="0"/>
            </a:endParaRPr>
          </a:p>
          <a:p>
            <a:pPr marL="640594" lvl="1" indent="-174708">
              <a:lnSpc>
                <a:spcPct val="115000"/>
              </a:lnSpc>
              <a:buFont typeface="Arial" panose="020B0604020202020204" pitchFamily="34" charset="0"/>
              <a:buChar char="•"/>
            </a:pPr>
            <a:r>
              <a:rPr lang="en-US" dirty="0">
                <a:latin typeface="Halis R Regular" panose="02000505040000020004" pitchFamily="50" charset="0"/>
                <a:ea typeface="Calibri" panose="020F0502020204030204" pitchFamily="34" charset="0"/>
                <a:cs typeface="Times New Roman" panose="02020603050405020304" pitchFamily="18" charset="0"/>
              </a:rPr>
              <a:t>Previous OPAC with Koha didn’t encourage easy use of the catalog for patrons</a:t>
            </a:r>
          </a:p>
          <a:p>
            <a:pPr marL="1106481" lvl="2" indent="-174708">
              <a:lnSpc>
                <a:spcPct val="115000"/>
              </a:lnSpc>
              <a:buFont typeface="Arial" panose="020B0604020202020204" pitchFamily="34" charset="0"/>
              <a:buChar char="•"/>
            </a:pPr>
            <a:r>
              <a:rPr lang="en-US" dirty="0">
                <a:latin typeface="Halis R Regular" panose="02000505040000020004" pitchFamily="50" charset="0"/>
                <a:ea typeface="Calibri" panose="020F0502020204030204" pitchFamily="34" charset="0"/>
                <a:cs typeface="Times New Roman" panose="02020603050405020304" pitchFamily="18" charset="0"/>
              </a:rPr>
              <a:t>We knew a quality discovery layer would be beneficial for all parties</a:t>
            </a:r>
          </a:p>
          <a:p>
            <a:pPr marL="757066" lvl="1" indent="-291179">
              <a:lnSpc>
                <a:spcPct val="115000"/>
              </a:lnSpc>
              <a:buFont typeface="Arial" panose="020B0604020202020204" pitchFamily="34" charset="0"/>
              <a:buChar char="•"/>
            </a:pPr>
            <a:r>
              <a:rPr lang="en-US" dirty="0">
                <a:latin typeface="Halis R Regular" panose="02000505040000020004" pitchFamily="50" charset="0"/>
                <a:ea typeface="Calibri" panose="020F0502020204030204" pitchFamily="34" charset="0"/>
                <a:cs typeface="Times New Roman" panose="02020603050405020304" pitchFamily="18" charset="0"/>
              </a:rPr>
              <a:t>Items easier to find both online and in house for patrons</a:t>
            </a:r>
          </a:p>
          <a:p>
            <a:pPr marL="1164717" lvl="2" indent="-232943">
              <a:lnSpc>
                <a:spcPct val="115000"/>
              </a:lnSpc>
              <a:buFont typeface="Arial" panose="020B0604020202020204" pitchFamily="34" charset="0"/>
              <a:buChar char="•"/>
            </a:pPr>
            <a:r>
              <a:rPr lang="en-US" dirty="0">
                <a:latin typeface="Halis R Regular" panose="02000505040000020004" pitchFamily="50" charset="0"/>
                <a:ea typeface="Calibri" panose="020F0502020204030204" pitchFamily="34" charset="0"/>
                <a:cs typeface="Times New Roman" panose="02020603050405020304" pitchFamily="18" charset="0"/>
              </a:rPr>
              <a:t>Familiar aesthetic to other popular web services; friendly online and in-house catalog experience</a:t>
            </a:r>
          </a:p>
          <a:p>
            <a:pPr marL="1164717" lvl="2" indent="-232943">
              <a:lnSpc>
                <a:spcPct val="115000"/>
              </a:lnSpc>
              <a:buFont typeface="Arial" panose="020B0604020202020204" pitchFamily="34" charset="0"/>
              <a:buChar char="•"/>
            </a:pPr>
            <a:r>
              <a:rPr lang="en-US" dirty="0">
                <a:latin typeface="Halis R Regular" panose="02000505040000020004" pitchFamily="50" charset="0"/>
                <a:ea typeface="Calibri" panose="020F0502020204030204" pitchFamily="34" charset="0"/>
                <a:cs typeface="Times New Roman" panose="02020603050405020304" pitchFamily="18" charset="0"/>
              </a:rPr>
              <a:t>Visual interface with lots of usability for novices and experienced users</a:t>
            </a:r>
          </a:p>
          <a:p>
            <a:pPr marL="1164717" lvl="2" indent="-232943">
              <a:lnSpc>
                <a:spcPct val="115000"/>
              </a:lnSpc>
              <a:buFont typeface="Arial" panose="020B0604020202020204" pitchFamily="34" charset="0"/>
              <a:buChar char="•"/>
            </a:pPr>
            <a:r>
              <a:rPr lang="en-US" dirty="0" err="1">
                <a:latin typeface="Halis R Regular" panose="02000505040000020004" pitchFamily="50" charset="0"/>
                <a:ea typeface="Calibri" panose="020F0502020204030204" pitchFamily="34" charset="0"/>
                <a:cs typeface="Times New Roman" panose="02020603050405020304" pitchFamily="18" charset="0"/>
              </a:rPr>
              <a:t>Browseable</a:t>
            </a:r>
            <a:r>
              <a:rPr lang="en-US" dirty="0">
                <a:latin typeface="Halis R Regular" panose="02000505040000020004" pitchFamily="50" charset="0"/>
                <a:ea typeface="Calibri" panose="020F0502020204030204" pitchFamily="34" charset="0"/>
                <a:cs typeface="Times New Roman" panose="02020603050405020304" pitchFamily="18" charset="0"/>
              </a:rPr>
              <a:t>!</a:t>
            </a:r>
          </a:p>
          <a:p>
            <a:pPr marL="1164717" lvl="2" indent="-232943">
              <a:lnSpc>
                <a:spcPct val="115000"/>
              </a:lnSpc>
              <a:buFont typeface="Arial" panose="020B0604020202020204" pitchFamily="34" charset="0"/>
              <a:buChar char="•"/>
            </a:pPr>
            <a:r>
              <a:rPr lang="en-US" dirty="0">
                <a:latin typeface="Halis R Regular" panose="02000505040000020004" pitchFamily="50" charset="0"/>
                <a:ea typeface="Calibri" panose="020F0502020204030204" pitchFamily="34" charset="0"/>
                <a:cs typeface="Times New Roman" panose="02020603050405020304" pitchFamily="18" charset="0"/>
              </a:rPr>
              <a:t>Displays the breadth of the catalog and materials that are available as part of </a:t>
            </a:r>
            <a:r>
              <a:rPr lang="en-US" dirty="0" err="1">
                <a:latin typeface="Halis R Regular" panose="02000505040000020004" pitchFamily="50" charset="0"/>
                <a:ea typeface="Calibri" panose="020F0502020204030204" pitchFamily="34" charset="0"/>
                <a:cs typeface="Times New Roman" panose="02020603050405020304" pitchFamily="18" charset="0"/>
              </a:rPr>
              <a:t>AspenCat</a:t>
            </a:r>
            <a:endParaRPr lang="en-US" dirty="0">
              <a:latin typeface="Halis R Regular" panose="02000505040000020004" pitchFamily="50" charset="0"/>
              <a:ea typeface="Calibri" panose="020F0502020204030204" pitchFamily="34" charset="0"/>
              <a:cs typeface="Times New Roman" panose="02020603050405020304" pitchFamily="18" charset="0"/>
            </a:endParaRPr>
          </a:p>
          <a:p>
            <a:pPr marL="698830" lvl="1" indent="-232943">
              <a:lnSpc>
                <a:spcPct val="115000"/>
              </a:lnSpc>
              <a:buFont typeface="Arial" panose="020B0604020202020204" pitchFamily="34" charset="0"/>
              <a:buChar char="•"/>
            </a:pPr>
            <a:r>
              <a:rPr lang="en-US" dirty="0">
                <a:latin typeface="Halis R Regular" panose="02000505040000020004" pitchFamily="50" charset="0"/>
                <a:ea typeface="Calibri" panose="020F0502020204030204" pitchFamily="34" charset="0"/>
                <a:cs typeface="Times New Roman" panose="02020603050405020304" pitchFamily="18" charset="0"/>
              </a:rPr>
              <a:t>Easily customizable for libraries in a number of ways, which meets some standard our libraries have come to expect but in a more forward facing way</a:t>
            </a:r>
          </a:p>
          <a:p>
            <a:pPr marL="1164717" lvl="2" indent="-232943">
              <a:lnSpc>
                <a:spcPct val="115000"/>
              </a:lnSpc>
              <a:buFont typeface="Arial" panose="020B0604020202020204" pitchFamily="34" charset="0"/>
              <a:buChar char="•"/>
            </a:pPr>
            <a:r>
              <a:rPr lang="en-US" dirty="0">
                <a:latin typeface="Halis R Regular" panose="02000505040000020004" pitchFamily="50" charset="0"/>
                <a:ea typeface="Calibri" panose="020F0502020204030204" pitchFamily="34" charset="0"/>
                <a:cs typeface="Times New Roman" panose="02020603050405020304" pitchFamily="18" charset="0"/>
              </a:rPr>
              <a:t>Unique browse categories are relevant to the community’s interests</a:t>
            </a:r>
          </a:p>
          <a:p>
            <a:pPr marL="1630604" lvl="3" indent="-232943">
              <a:lnSpc>
                <a:spcPct val="115000"/>
              </a:lnSpc>
              <a:buFont typeface="Arial" panose="020B0604020202020204" pitchFamily="34" charset="0"/>
              <a:buChar char="•"/>
            </a:pPr>
            <a:r>
              <a:rPr lang="en-US" dirty="0">
                <a:latin typeface="Halis R Regular" panose="02000505040000020004" pitchFamily="50" charset="0"/>
                <a:ea typeface="Calibri" panose="020F0502020204030204" pitchFamily="34" charset="0"/>
                <a:cs typeface="Times New Roman" panose="02020603050405020304" pitchFamily="18" charset="0"/>
              </a:rPr>
              <a:t>Quick way for libraries to push out special and relevant materials </a:t>
            </a:r>
          </a:p>
          <a:p>
            <a:pPr marL="1164717" lvl="2" indent="-232943">
              <a:lnSpc>
                <a:spcPct val="115000"/>
              </a:lnSpc>
              <a:buFont typeface="Arial" panose="020B0604020202020204" pitchFamily="34" charset="0"/>
              <a:buChar char="•"/>
            </a:pPr>
            <a:r>
              <a:rPr lang="en-US" dirty="0">
                <a:latin typeface="Halis R Regular" panose="02000505040000020004" pitchFamily="50" charset="0"/>
                <a:ea typeface="Calibri" panose="020F0502020204030204" pitchFamily="34" charset="0"/>
                <a:cs typeface="Times New Roman" panose="02020603050405020304" pitchFamily="18" charset="0"/>
              </a:rPr>
              <a:t>Library logos, banner pictures, even color schemes</a:t>
            </a:r>
          </a:p>
          <a:p>
            <a:pPr marL="1630604" lvl="3" indent="-232943">
              <a:lnSpc>
                <a:spcPct val="115000"/>
              </a:lnSpc>
              <a:buFont typeface="Arial" panose="020B0604020202020204" pitchFamily="34" charset="0"/>
              <a:buChar char="•"/>
            </a:pPr>
            <a:endParaRPr lang="en-US" dirty="0">
              <a:latin typeface="Halis R Regular" panose="02000505040000020004" pitchFamily="50"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A2B9C3CF-54C7-4217-B961-7ED1A5CF5247}" type="slidenum">
              <a:rPr lang="en-US" smtClean="0"/>
              <a:t>15</a:t>
            </a:fld>
            <a:endParaRPr lang="en-US"/>
          </a:p>
        </p:txBody>
      </p:sp>
    </p:spTree>
    <p:extLst>
      <p:ext uri="{BB962C8B-B14F-4D97-AF65-F5344CB8AC3E}">
        <p14:creationId xmlns:p14="http://schemas.microsoft.com/office/powerpoint/2010/main" val="565090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search results and interface of the Koha</a:t>
            </a:r>
            <a:r>
              <a:rPr lang="en-US" baseline="0" dirty="0"/>
              <a:t> OPAC. </a:t>
            </a:r>
          </a:p>
          <a:p>
            <a:endParaRPr lang="en-US" baseline="0" dirty="0"/>
          </a:p>
          <a:p>
            <a:pPr marL="174708" indent="-174708">
              <a:buFont typeface="Arial" panose="020B0604020202020204" pitchFamily="34" charset="0"/>
              <a:buChar char="•"/>
            </a:pPr>
            <a:r>
              <a:rPr lang="en-US" baseline="0" dirty="0"/>
              <a:t>“Harry Potter and the Goblet of Fire” search returns 39 different results, with no visual representation or regard for different item types with a simple keyword search. </a:t>
            </a:r>
          </a:p>
          <a:p>
            <a:pPr marL="174708" indent="-174708">
              <a:buFont typeface="Arial" panose="020B0604020202020204" pitchFamily="34" charset="0"/>
              <a:buChar char="•"/>
            </a:pPr>
            <a:r>
              <a:rPr lang="en-US" baseline="0" dirty="0"/>
              <a:t>Requires the patron to understand the underlying framework to place a good hold, determine the item type of the bib and navigate the process of placing a hold</a:t>
            </a:r>
            <a:endParaRPr lang="en-US" dirty="0"/>
          </a:p>
        </p:txBody>
      </p:sp>
      <p:sp>
        <p:nvSpPr>
          <p:cNvPr id="4" name="Slide Number Placeholder 3"/>
          <p:cNvSpPr>
            <a:spLocks noGrp="1"/>
          </p:cNvSpPr>
          <p:nvPr>
            <p:ph type="sldNum" sz="quarter" idx="10"/>
          </p:nvPr>
        </p:nvSpPr>
        <p:spPr/>
        <p:txBody>
          <a:bodyPr/>
          <a:lstStyle/>
          <a:p>
            <a:fld id="{A2B9C3CF-54C7-4217-B961-7ED1A5CF5247}" type="slidenum">
              <a:rPr lang="en-US" smtClean="0"/>
              <a:t>16</a:t>
            </a:fld>
            <a:endParaRPr lang="en-US"/>
          </a:p>
        </p:txBody>
      </p:sp>
    </p:spTree>
    <p:extLst>
      <p:ext uri="{BB962C8B-B14F-4D97-AF65-F5344CB8AC3E}">
        <p14:creationId xmlns:p14="http://schemas.microsoft.com/office/powerpoint/2010/main" val="8066229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lnSpc>
                <a:spcPct val="115000"/>
              </a:lnSpc>
              <a:defRPr/>
            </a:pPr>
            <a:r>
              <a:rPr lang="en-US" dirty="0">
                <a:solidFill>
                  <a:prstClr val="black"/>
                </a:solidFill>
                <a:latin typeface="Halis R Regular" panose="02000505040000020004" pitchFamily="50" charset="0"/>
                <a:ea typeface="Calibri" panose="020F0502020204030204" pitchFamily="34" charset="0"/>
                <a:cs typeface="Times New Roman" panose="02020603050405020304" pitchFamily="18" charset="0"/>
              </a:rPr>
              <a:t>Ashley</a:t>
            </a:r>
          </a:p>
          <a:p>
            <a:pPr marL="291179" indent="-291179" defTabSz="931774">
              <a:lnSpc>
                <a:spcPct val="115000"/>
              </a:lnSpc>
              <a:buFont typeface="Arial" panose="020B0604020202020204" pitchFamily="34" charset="0"/>
              <a:buChar char="•"/>
              <a:defRPr/>
            </a:pPr>
            <a:endParaRPr lang="en-US" dirty="0">
              <a:solidFill>
                <a:prstClr val="black"/>
              </a:solidFill>
              <a:latin typeface="Halis R Regular" panose="02000505040000020004" pitchFamily="50" charset="0"/>
              <a:ea typeface="Calibri" panose="020F0502020204030204" pitchFamily="34" charset="0"/>
              <a:cs typeface="Times New Roman" panose="02020603050405020304" pitchFamily="18" charset="0"/>
            </a:endParaRPr>
          </a:p>
          <a:p>
            <a:pPr marL="291179" indent="-291179" defTabSz="931774">
              <a:lnSpc>
                <a:spcPct val="115000"/>
              </a:lnSpc>
              <a:buFont typeface="Arial" panose="020B0604020202020204" pitchFamily="34" charset="0"/>
              <a:buChar char="•"/>
              <a:defRPr/>
            </a:pPr>
            <a:r>
              <a:rPr lang="en-US" dirty="0">
                <a:solidFill>
                  <a:prstClr val="black"/>
                </a:solidFill>
                <a:latin typeface="Halis R Regular" panose="02000505040000020004" pitchFamily="50" charset="0"/>
                <a:ea typeface="Calibri" panose="020F0502020204030204" pitchFamily="34" charset="0"/>
                <a:cs typeface="Times New Roman" panose="02020603050405020304" pitchFamily="18" charset="0"/>
              </a:rPr>
              <a:t>“Grouped works” that collect and display individual bibs in more accessible ‘groupings’</a:t>
            </a:r>
          </a:p>
          <a:p>
            <a:pPr marL="757066" lvl="1" indent="-291179" defTabSz="931774">
              <a:lnSpc>
                <a:spcPct val="115000"/>
              </a:lnSpc>
              <a:buFont typeface="Arial" panose="020B0604020202020204" pitchFamily="34" charset="0"/>
              <a:buChar char="•"/>
              <a:defRPr/>
            </a:pPr>
            <a:r>
              <a:rPr lang="en-US" dirty="0">
                <a:solidFill>
                  <a:prstClr val="black"/>
                </a:solidFill>
                <a:latin typeface="Halis R Regular" panose="02000505040000020004" pitchFamily="50" charset="0"/>
                <a:ea typeface="Calibri" panose="020F0502020204030204" pitchFamily="34" charset="0"/>
                <a:cs typeface="Times New Roman" panose="02020603050405020304" pitchFamily="18" charset="0"/>
              </a:rPr>
              <a:t>Groups works by title and then by item type</a:t>
            </a:r>
          </a:p>
          <a:p>
            <a:pPr marL="757066" lvl="1" indent="-291179" defTabSz="931774">
              <a:lnSpc>
                <a:spcPct val="115000"/>
              </a:lnSpc>
              <a:buFont typeface="Arial" panose="020B0604020202020204" pitchFamily="34" charset="0"/>
              <a:buChar char="•"/>
              <a:defRPr/>
            </a:pPr>
            <a:r>
              <a:rPr lang="en-US" dirty="0">
                <a:solidFill>
                  <a:prstClr val="black"/>
                </a:solidFill>
                <a:latin typeface="Halis R Regular" panose="02000505040000020004" pitchFamily="50" charset="0"/>
                <a:ea typeface="Calibri" panose="020F0502020204030204" pitchFamily="34" charset="0"/>
                <a:cs typeface="Times New Roman" panose="02020603050405020304" pitchFamily="18" charset="0"/>
              </a:rPr>
              <a:t>Gives preference to the local item immediately, which is helpful for staff, as locally available items go out first and holds are placed on items that actually need to come in from other libraries</a:t>
            </a:r>
          </a:p>
          <a:p>
            <a:pPr marL="291179" indent="-291179" defTabSz="931774">
              <a:lnSpc>
                <a:spcPct val="115000"/>
              </a:lnSpc>
              <a:buFont typeface="Arial" panose="020B0604020202020204" pitchFamily="34" charset="0"/>
              <a:buChar char="•"/>
              <a:defRPr/>
            </a:pPr>
            <a:r>
              <a:rPr lang="en-US" dirty="0">
                <a:solidFill>
                  <a:prstClr val="black"/>
                </a:solidFill>
                <a:latin typeface="Halis R Regular" panose="02000505040000020004" pitchFamily="50" charset="0"/>
                <a:ea typeface="Calibri" panose="020F0502020204030204" pitchFamily="34" charset="0"/>
                <a:cs typeface="Times New Roman" panose="02020603050405020304" pitchFamily="18" charset="0"/>
              </a:rPr>
              <a:t>Search results are easier to read, but still allow for specificity for the advanced user, as referenced on the expanded screenshot on the right.</a:t>
            </a:r>
          </a:p>
          <a:p>
            <a:pPr marL="757066" lvl="1" indent="-291179" defTabSz="931774">
              <a:lnSpc>
                <a:spcPct val="115000"/>
              </a:lnSpc>
              <a:buFont typeface="Arial" panose="020B0604020202020204" pitchFamily="34" charset="0"/>
              <a:buChar char="•"/>
              <a:defRPr/>
            </a:pPr>
            <a:r>
              <a:rPr lang="en-US" dirty="0">
                <a:solidFill>
                  <a:prstClr val="black"/>
                </a:solidFill>
                <a:latin typeface="Halis R Regular" panose="02000505040000020004" pitchFamily="50" charset="0"/>
                <a:ea typeface="Calibri" panose="020F0502020204030204" pitchFamily="34" charset="0"/>
                <a:cs typeface="Times New Roman" panose="02020603050405020304" pitchFamily="18" charset="0"/>
              </a:rPr>
              <a:t>Easy for advanced and novice patrons alike with predictive searching, intuitive keyword searching, and easily identifiable item types</a:t>
            </a:r>
          </a:p>
          <a:p>
            <a:pPr marL="291179" indent="-291179" defTabSz="931774">
              <a:lnSpc>
                <a:spcPct val="115000"/>
              </a:lnSpc>
              <a:buFont typeface="Arial" panose="020B0604020202020204" pitchFamily="34" charset="0"/>
              <a:buChar char="•"/>
              <a:defRPr/>
            </a:pPr>
            <a:r>
              <a:rPr lang="en-US" dirty="0">
                <a:solidFill>
                  <a:prstClr val="black"/>
                </a:solidFill>
                <a:latin typeface="Halis R Regular" panose="02000505040000020004" pitchFamily="50" charset="0"/>
                <a:ea typeface="Calibri" panose="020F0502020204030204" pitchFamily="34" charset="0"/>
                <a:cs typeface="Times New Roman" panose="02020603050405020304" pitchFamily="18" charset="0"/>
              </a:rPr>
              <a:t>Patrons don’t have to sift through multiple bibs to find what they’re looking for</a:t>
            </a:r>
          </a:p>
          <a:p>
            <a:pPr marL="757066" lvl="1" indent="-291179" defTabSz="931774">
              <a:lnSpc>
                <a:spcPct val="115000"/>
              </a:lnSpc>
              <a:buFont typeface="Arial" panose="020B0604020202020204" pitchFamily="34" charset="0"/>
              <a:buChar char="•"/>
              <a:defRPr/>
            </a:pPr>
            <a:r>
              <a:rPr lang="en-US" dirty="0">
                <a:solidFill>
                  <a:prstClr val="black"/>
                </a:solidFill>
                <a:latin typeface="Halis R Regular" panose="02000505040000020004" pitchFamily="50" charset="0"/>
                <a:ea typeface="Calibri" panose="020F0502020204030204" pitchFamily="34" charset="0"/>
                <a:cs typeface="Times New Roman" panose="02020603050405020304" pitchFamily="18" charset="0"/>
              </a:rPr>
              <a:t>System places the best hold, making for quicker ILL times behind the scenes</a:t>
            </a:r>
          </a:p>
          <a:p>
            <a:pPr marL="291179" indent="-291179" defTabSz="931774">
              <a:lnSpc>
                <a:spcPct val="115000"/>
              </a:lnSpc>
              <a:buFont typeface="Arial" panose="020B0604020202020204" pitchFamily="34" charset="0"/>
              <a:buChar char="•"/>
              <a:defRPr/>
            </a:pPr>
            <a:r>
              <a:rPr lang="en-US" dirty="0">
                <a:solidFill>
                  <a:prstClr val="black"/>
                </a:solidFill>
                <a:latin typeface="Halis R Regular" panose="02000505040000020004" pitchFamily="50" charset="0"/>
                <a:ea typeface="Calibri" panose="020F0502020204030204" pitchFamily="34" charset="0"/>
                <a:cs typeface="Times New Roman" panose="02020603050405020304" pitchFamily="18" charset="0"/>
              </a:rPr>
              <a:t>System makes placing holds for outside items particularly easy, promoting resource sharing between </a:t>
            </a:r>
            <a:r>
              <a:rPr lang="en-US" dirty="0" err="1">
                <a:solidFill>
                  <a:prstClr val="black"/>
                </a:solidFill>
                <a:latin typeface="Halis R Regular" panose="02000505040000020004" pitchFamily="50" charset="0"/>
                <a:ea typeface="Calibri" panose="020F0502020204030204" pitchFamily="34" charset="0"/>
                <a:cs typeface="Times New Roman" panose="02020603050405020304" pitchFamily="18" charset="0"/>
              </a:rPr>
              <a:t>AspenCat</a:t>
            </a:r>
            <a:r>
              <a:rPr lang="en-US" dirty="0">
                <a:solidFill>
                  <a:prstClr val="black"/>
                </a:solidFill>
                <a:latin typeface="Halis R Regular" panose="02000505040000020004" pitchFamily="50" charset="0"/>
                <a:ea typeface="Calibri" panose="020F0502020204030204" pitchFamily="34" charset="0"/>
                <a:cs typeface="Times New Roman" panose="02020603050405020304" pitchFamily="18" charset="0"/>
              </a:rPr>
              <a:t> libraries </a:t>
            </a:r>
          </a:p>
          <a:p>
            <a:pPr marL="291179" indent="-291179" defTabSz="931774">
              <a:lnSpc>
                <a:spcPct val="115000"/>
              </a:lnSpc>
              <a:buFont typeface="+mj-lt"/>
              <a:buAutoNum type="romanUcPeriod"/>
              <a:defRPr/>
            </a:pPr>
            <a:endParaRPr lang="en-US" dirty="0">
              <a:solidFill>
                <a:prstClr val="black"/>
              </a:solidFill>
              <a:latin typeface="Halis R Regular" panose="02000505040000020004" pitchFamily="50"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A2B9C3CF-54C7-4217-B961-7ED1A5CF5247}" type="slidenum">
              <a:rPr lang="en-US" smtClean="0"/>
              <a:t>17</a:t>
            </a:fld>
            <a:endParaRPr lang="en-US"/>
          </a:p>
        </p:txBody>
      </p:sp>
    </p:spTree>
    <p:extLst>
      <p:ext uri="{BB962C8B-B14F-4D97-AF65-F5344CB8AC3E}">
        <p14:creationId xmlns:p14="http://schemas.microsoft.com/office/powerpoint/2010/main" val="27982103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Ashley</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More seamless integration of </a:t>
            </a:r>
            <a:r>
              <a:rPr lang="en-US" dirty="0" err="1"/>
              <a:t>eContent</a:t>
            </a:r>
            <a:endParaRPr lang="en-US" dirty="0"/>
          </a:p>
          <a:p>
            <a:pPr marL="640594" lvl="1" indent="-174708">
              <a:buFont typeface="Arial" panose="020B0604020202020204" pitchFamily="34" charset="0"/>
              <a:buChar char="•"/>
            </a:pPr>
            <a:r>
              <a:rPr lang="en-US" dirty="0"/>
              <a:t>Overdrive and Cloud Library</a:t>
            </a:r>
          </a:p>
          <a:p>
            <a:pPr marL="1106481" lvl="2" indent="-174708">
              <a:buFont typeface="Arial" panose="020B0604020202020204" pitchFamily="34" charset="0"/>
              <a:buChar char="•"/>
            </a:pPr>
            <a:r>
              <a:rPr lang="en-US" dirty="0"/>
              <a:t>API for Overdrive allows for checkout directly from the OPAC </a:t>
            </a:r>
          </a:p>
          <a:p>
            <a:pPr marL="1106481" lvl="2" indent="-174708">
              <a:buFont typeface="Arial" panose="020B0604020202020204" pitchFamily="34" charset="0"/>
              <a:buChar char="•"/>
            </a:pPr>
            <a:r>
              <a:rPr lang="en-US" dirty="0"/>
              <a:t>Cloud Library materials visible and easily accessed directly from the catalog</a:t>
            </a:r>
          </a:p>
          <a:p>
            <a:pPr marL="640594" lvl="1" indent="-174708">
              <a:buFont typeface="Arial" panose="020B0604020202020204" pitchFamily="34" charset="0"/>
              <a:buChar char="•"/>
            </a:pPr>
            <a:r>
              <a:rPr lang="en-US" dirty="0"/>
              <a:t>Greater access to breadth of all types of materials for all libraries </a:t>
            </a:r>
          </a:p>
          <a:p>
            <a:pPr marL="1106481" lvl="2" indent="-174708">
              <a:buFont typeface="Arial" panose="020B0604020202020204" pitchFamily="34" charset="0"/>
              <a:buChar char="•"/>
            </a:pPr>
            <a:r>
              <a:rPr lang="en-US" dirty="0"/>
              <a:t>Another avenue for connection with area library districts</a:t>
            </a:r>
          </a:p>
          <a:p>
            <a:pPr marL="1106481" lvl="2" indent="-174708">
              <a:buFont typeface="Arial" panose="020B0604020202020204" pitchFamily="34" charset="0"/>
              <a:buChar char="•"/>
            </a:pPr>
            <a:r>
              <a:rPr lang="en-US" dirty="0"/>
              <a:t>Virtual ILL! With shared </a:t>
            </a:r>
            <a:r>
              <a:rPr lang="en-US" dirty="0" err="1"/>
              <a:t>eConent</a:t>
            </a:r>
            <a:r>
              <a:rPr lang="en-US" dirty="0"/>
              <a:t> between </a:t>
            </a:r>
            <a:r>
              <a:rPr lang="en-US" dirty="0" err="1"/>
              <a:t>AspenCat</a:t>
            </a:r>
            <a:r>
              <a:rPr lang="en-US" dirty="0"/>
              <a:t>, ALD, Montrose, Ft. Morgan </a:t>
            </a:r>
          </a:p>
          <a:p>
            <a:pPr marL="1106481" lvl="2" indent="-174708">
              <a:buFont typeface="Arial" panose="020B0604020202020204" pitchFamily="34" charset="0"/>
              <a:buChar char="•"/>
            </a:pPr>
            <a:r>
              <a:rPr lang="en-US" dirty="0"/>
              <a:t>Connections originally established through ILL between </a:t>
            </a:r>
            <a:r>
              <a:rPr lang="en-US" dirty="0" err="1"/>
              <a:t>AspenCat</a:t>
            </a:r>
            <a:r>
              <a:rPr lang="en-US" dirty="0"/>
              <a:t> libraries and other non </a:t>
            </a:r>
            <a:r>
              <a:rPr lang="en-US" dirty="0" err="1"/>
              <a:t>AspenCat</a:t>
            </a:r>
            <a:r>
              <a:rPr lang="en-US" dirty="0"/>
              <a:t> systems has developed into functional partnerships for electronic materials</a:t>
            </a:r>
          </a:p>
          <a:p>
            <a:pPr marL="1572368" lvl="3" indent="-174708">
              <a:buFont typeface="Arial" panose="020B0604020202020204" pitchFamily="34" charset="0"/>
              <a:buChar char="•"/>
            </a:pPr>
            <a:r>
              <a:rPr lang="en-US" dirty="0"/>
              <a:t>ILL CONNECTS US!</a:t>
            </a:r>
          </a:p>
          <a:p>
            <a:endParaRPr lang="en-US" dirty="0"/>
          </a:p>
        </p:txBody>
      </p:sp>
      <p:sp>
        <p:nvSpPr>
          <p:cNvPr id="4" name="Slide Number Placeholder 3"/>
          <p:cNvSpPr>
            <a:spLocks noGrp="1"/>
          </p:cNvSpPr>
          <p:nvPr>
            <p:ph type="sldNum" sz="quarter" idx="10"/>
          </p:nvPr>
        </p:nvSpPr>
        <p:spPr/>
        <p:txBody>
          <a:bodyPr/>
          <a:lstStyle/>
          <a:p>
            <a:fld id="{A2B9C3CF-54C7-4217-B961-7ED1A5CF5247}" type="slidenum">
              <a:rPr lang="en-US" smtClean="0"/>
              <a:t>18</a:t>
            </a:fld>
            <a:endParaRPr lang="en-US"/>
          </a:p>
        </p:txBody>
      </p:sp>
    </p:spTree>
    <p:extLst>
      <p:ext uri="{BB962C8B-B14F-4D97-AF65-F5344CB8AC3E}">
        <p14:creationId xmlns:p14="http://schemas.microsoft.com/office/powerpoint/2010/main" val="17966742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Ashley</a:t>
            </a:r>
          </a:p>
        </p:txBody>
      </p:sp>
      <p:sp>
        <p:nvSpPr>
          <p:cNvPr id="4" name="Slide Number Placeholder 3"/>
          <p:cNvSpPr>
            <a:spLocks noGrp="1"/>
          </p:cNvSpPr>
          <p:nvPr>
            <p:ph type="sldNum" sz="quarter" idx="10"/>
          </p:nvPr>
        </p:nvSpPr>
        <p:spPr/>
        <p:txBody>
          <a:bodyPr/>
          <a:lstStyle/>
          <a:p>
            <a:fld id="{A2B9C3CF-54C7-4217-B961-7ED1A5CF5247}" type="slidenum">
              <a:rPr lang="en-US" smtClean="0"/>
              <a:t>19</a:t>
            </a:fld>
            <a:endParaRPr lang="en-US"/>
          </a:p>
        </p:txBody>
      </p:sp>
    </p:spTree>
    <p:extLst>
      <p:ext uri="{BB962C8B-B14F-4D97-AF65-F5344CB8AC3E}">
        <p14:creationId xmlns:p14="http://schemas.microsoft.com/office/powerpoint/2010/main" val="3039393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Bob</a:t>
            </a:r>
          </a:p>
          <a:p>
            <a:endParaRPr lang="en-US" dirty="0"/>
          </a:p>
          <a:p>
            <a:pPr marL="174708" indent="-174708">
              <a:buFont typeface="Arial" panose="020B0604020202020204" pitchFamily="34" charset="0"/>
              <a:buChar char="•"/>
            </a:pPr>
            <a:r>
              <a:rPr lang="en-US" dirty="0">
                <a:latin typeface="Halis R Regular" panose="02000505040000020004" pitchFamily="50" charset="0"/>
              </a:rPr>
              <a:t>ILL transforms libraries</a:t>
            </a:r>
          </a:p>
          <a:p>
            <a:pPr marL="174708" indent="-174708">
              <a:buFont typeface="Arial" panose="020B0604020202020204" pitchFamily="34" charset="0"/>
              <a:buChar char="•"/>
            </a:pPr>
            <a:r>
              <a:rPr lang="en-US" dirty="0">
                <a:latin typeface="Halis R Regular" panose="02000505040000020004" pitchFamily="50" charset="0"/>
              </a:rPr>
              <a:t>Resource sharing serves and creates a network of libraries with a shared purpose</a:t>
            </a:r>
          </a:p>
          <a:p>
            <a:pPr marL="174708" indent="-174708">
              <a:buFont typeface="Arial" panose="020B0604020202020204" pitchFamily="34" charset="0"/>
              <a:buChar char="•"/>
            </a:pPr>
            <a:r>
              <a:rPr lang="en-US" dirty="0">
                <a:latin typeface="Halis R Regular" panose="02000505040000020004" pitchFamily="50" charset="0"/>
              </a:rPr>
              <a:t>Access to shared materials depends on the quality of the catalog</a:t>
            </a:r>
          </a:p>
          <a:p>
            <a:pPr marL="174708" indent="-174708">
              <a:buFont typeface="Arial" panose="020B0604020202020204" pitchFamily="34" charset="0"/>
              <a:buChar char="•"/>
            </a:pPr>
            <a:r>
              <a:rPr lang="en-US" dirty="0">
                <a:latin typeface="Halis R Regular" panose="02000505040000020004" pitchFamily="50" charset="0"/>
              </a:rPr>
              <a:t>Behind the scenes customer service is essential to patron satisfaction</a:t>
            </a:r>
          </a:p>
          <a:p>
            <a:endParaRPr lang="en-US" dirty="0"/>
          </a:p>
        </p:txBody>
      </p:sp>
      <p:sp>
        <p:nvSpPr>
          <p:cNvPr id="4" name="Slide Number Placeholder 3"/>
          <p:cNvSpPr>
            <a:spLocks noGrp="1"/>
          </p:cNvSpPr>
          <p:nvPr>
            <p:ph type="sldNum" sz="quarter" idx="10"/>
          </p:nvPr>
        </p:nvSpPr>
        <p:spPr/>
        <p:txBody>
          <a:bodyPr/>
          <a:lstStyle/>
          <a:p>
            <a:fld id="{A2B9C3CF-54C7-4217-B961-7ED1A5CF5247}" type="slidenum">
              <a:rPr lang="en-US" smtClean="0"/>
              <a:t>2</a:t>
            </a:fld>
            <a:endParaRPr lang="en-US"/>
          </a:p>
        </p:txBody>
      </p:sp>
    </p:spTree>
    <p:extLst>
      <p:ext uri="{BB962C8B-B14F-4D97-AF65-F5344CB8AC3E}">
        <p14:creationId xmlns:p14="http://schemas.microsoft.com/office/powerpoint/2010/main" val="3657840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Bob</a:t>
            </a:r>
          </a:p>
          <a:p>
            <a:pPr marL="174708" indent="-174708">
              <a:buFont typeface="Arial" panose="020B0604020202020204" pitchFamily="34" charset="0"/>
              <a:buChar char="•"/>
            </a:pPr>
            <a:endParaRPr lang="en-US" dirty="0"/>
          </a:p>
          <a:p>
            <a:r>
              <a:rPr lang="en-US" dirty="0"/>
              <a:t>Messy Catalog </a:t>
            </a:r>
          </a:p>
          <a:p>
            <a:pPr marL="174708" indent="-174708">
              <a:buFont typeface="Arial" panose="020B0604020202020204" pitchFamily="34" charset="0"/>
              <a:buChar char="•"/>
            </a:pPr>
            <a:r>
              <a:rPr lang="en-US" dirty="0"/>
              <a:t>Makes things hard to find</a:t>
            </a:r>
          </a:p>
          <a:p>
            <a:pPr marL="174708" indent="-174708">
              <a:buFont typeface="Arial" panose="020B0604020202020204" pitchFamily="34" charset="0"/>
              <a:buChar char="•"/>
            </a:pPr>
            <a:r>
              <a:rPr lang="en-US" dirty="0"/>
              <a:t>Doesn’t matter how many items you are able to borrow if access is difficult</a:t>
            </a:r>
          </a:p>
          <a:p>
            <a:endParaRPr lang="en-US" dirty="0"/>
          </a:p>
          <a:p>
            <a:r>
              <a:rPr lang="en-US" dirty="0"/>
              <a:t>Brief and Duplicate Records</a:t>
            </a:r>
          </a:p>
          <a:p>
            <a:pPr marL="174708" indent="-174708">
              <a:buFont typeface="Arial" panose="020B0604020202020204" pitchFamily="34" charset="0"/>
              <a:buChar char="•"/>
            </a:pPr>
            <a:r>
              <a:rPr lang="en-US" dirty="0"/>
              <a:t>Brief records </a:t>
            </a:r>
          </a:p>
          <a:p>
            <a:pPr marL="640594" lvl="1" indent="-174708">
              <a:buFont typeface="Arial" panose="020B0604020202020204" pitchFamily="34" charset="0"/>
              <a:buChar char="•"/>
            </a:pPr>
            <a:r>
              <a:rPr lang="en-US" dirty="0"/>
              <a:t>Many newly migrated records were not robust or created duplicates in the system, partially because Nexus libraries lacked the ability to do their own cataloging in-house</a:t>
            </a:r>
          </a:p>
          <a:p>
            <a:pPr marL="640594" lvl="1" indent="-174708" defTabSz="931774">
              <a:buFont typeface="Arial" panose="020B0604020202020204" pitchFamily="34" charset="0"/>
              <a:buChar char="•"/>
              <a:defRPr/>
            </a:pPr>
            <a:r>
              <a:rPr lang="en-US" dirty="0"/>
              <a:t>Updating to have more access points for users to discover and access items</a:t>
            </a:r>
          </a:p>
          <a:p>
            <a:pPr marL="174708" indent="-174708">
              <a:buFont typeface="Arial" panose="020B0604020202020204" pitchFamily="34" charset="0"/>
              <a:buChar char="•"/>
            </a:pPr>
            <a:r>
              <a:rPr lang="en-US" dirty="0"/>
              <a:t>Duplicate Records</a:t>
            </a:r>
          </a:p>
          <a:p>
            <a:pPr marL="640594" lvl="1" indent="-174708">
              <a:buFont typeface="Arial" panose="020B0604020202020204" pitchFamily="34" charset="0"/>
              <a:buChar char="•"/>
            </a:pPr>
            <a:r>
              <a:rPr lang="en-US" dirty="0"/>
              <a:t>Creates a sea of records that is difficult to navigate</a:t>
            </a:r>
          </a:p>
          <a:p>
            <a:pPr marL="640594" lvl="1" indent="-174708">
              <a:buFont typeface="Arial" panose="020B0604020202020204" pitchFamily="34" charset="0"/>
              <a:buChar char="•"/>
            </a:pPr>
            <a:r>
              <a:rPr lang="en-US" dirty="0"/>
              <a:t>We can use automated processes to “</a:t>
            </a:r>
            <a:r>
              <a:rPr lang="en-US" dirty="0" err="1"/>
              <a:t>dedup</a:t>
            </a:r>
            <a:r>
              <a:rPr lang="en-US" dirty="0"/>
              <a:t>”, but they aren’t perfect</a:t>
            </a:r>
          </a:p>
          <a:p>
            <a:pPr marL="640594" lvl="1" indent="-174708">
              <a:buFont typeface="Arial" panose="020B0604020202020204" pitchFamily="34" charset="0"/>
              <a:buChar char="•"/>
            </a:pPr>
            <a:r>
              <a:rPr lang="en-US" dirty="0" err="1"/>
              <a:t>Pika</a:t>
            </a:r>
            <a:r>
              <a:rPr lang="en-US" dirty="0"/>
              <a:t> tries to group these to hide our mess, but isn’t magic</a:t>
            </a:r>
          </a:p>
          <a:p>
            <a:pPr marL="640594" lvl="1" indent="-174708">
              <a:buFont typeface="Arial" panose="020B0604020202020204" pitchFamily="34" charset="0"/>
              <a:buChar char="•"/>
            </a:pPr>
            <a:r>
              <a:rPr lang="en-US" dirty="0"/>
              <a:t>Easy merging of records was a development we added recently that makes cleaning these up possible</a:t>
            </a:r>
          </a:p>
          <a:p>
            <a:pPr marL="174708" indent="-174708">
              <a:buFont typeface="Arial" panose="020B0604020202020204" pitchFamily="34" charset="0"/>
              <a:buChar char="•"/>
            </a:pPr>
            <a:r>
              <a:rPr lang="en-US" dirty="0" err="1"/>
              <a:t>Skyriver</a:t>
            </a:r>
            <a:endParaRPr lang="en-US" dirty="0"/>
          </a:p>
          <a:p>
            <a:pPr marL="640594" lvl="1" indent="-174708">
              <a:buFont typeface="Arial" panose="020B0604020202020204" pitchFamily="34" charset="0"/>
              <a:buChar char="•"/>
            </a:pPr>
            <a:r>
              <a:rPr lang="en-US" dirty="0"/>
              <a:t>Previously there was no consistent source of quality or breadth of records</a:t>
            </a:r>
          </a:p>
          <a:p>
            <a:pPr marL="640594" lvl="1" indent="-174708">
              <a:buFont typeface="Arial" panose="020B0604020202020204" pitchFamily="34" charset="0"/>
              <a:buChar char="•"/>
            </a:pPr>
            <a:r>
              <a:rPr lang="en-US" dirty="0"/>
              <a:t>Within Koha it is easy to import these records for newly cataloged items and to fix mistakes</a:t>
            </a:r>
          </a:p>
          <a:p>
            <a:pPr marL="174708" indent="-174708">
              <a:buFont typeface="Arial" panose="020B0604020202020204" pitchFamily="34" charset="0"/>
              <a:buChar char="•"/>
            </a:pPr>
            <a:r>
              <a:rPr lang="en-US" dirty="0"/>
              <a:t>Providing Hands on Training</a:t>
            </a:r>
          </a:p>
          <a:p>
            <a:pPr marL="640594" lvl="1" indent="-174708">
              <a:buFont typeface="Arial" panose="020B0604020202020204" pitchFamily="34" charset="0"/>
              <a:buChar char="•"/>
            </a:pPr>
            <a:r>
              <a:rPr lang="en-US" dirty="0"/>
              <a:t>Few AspenCat libraries can get either trained or experienced catalogers</a:t>
            </a:r>
          </a:p>
          <a:p>
            <a:pPr marL="640594" lvl="1" indent="-174708">
              <a:buFont typeface="Arial" panose="020B0604020202020204" pitchFamily="34" charset="0"/>
              <a:buChar char="•"/>
            </a:pPr>
            <a:r>
              <a:rPr lang="en-US" dirty="0"/>
              <a:t>In-person and remote web-based trainings</a:t>
            </a:r>
          </a:p>
          <a:p>
            <a:pPr marL="640594" lvl="1" indent="-174708">
              <a:buFont typeface="Arial" panose="020B0604020202020204" pitchFamily="34" charset="0"/>
              <a:buChar char="•"/>
            </a:pPr>
            <a:r>
              <a:rPr lang="en-US" dirty="0"/>
              <a:t>Developing a process to evaluate cataloging work of library staff to ensure good cataloging practices</a:t>
            </a:r>
          </a:p>
          <a:p>
            <a:pPr marL="640594" lvl="1" indent="-174708">
              <a:buFont typeface="Arial" panose="020B0604020202020204" pitchFamily="34" charset="0"/>
              <a:buChar char="•"/>
            </a:pPr>
            <a:r>
              <a:rPr lang="en-US" dirty="0"/>
              <a:t>Bringing in outside help to assist with tonnage of manually change records</a:t>
            </a:r>
          </a:p>
          <a:p>
            <a:pPr marL="640594" lvl="1" indent="-174708">
              <a:buFont typeface="Arial" panose="020B0604020202020204" pitchFamily="34" charset="0"/>
              <a:buChar char="•"/>
            </a:pPr>
            <a:r>
              <a:rPr lang="en-US" dirty="0"/>
              <a:t>600,000 total records means an error rate of 1% requires 6,000 records to be cleaned up</a:t>
            </a:r>
          </a:p>
          <a:p>
            <a:pPr defTabSz="931774">
              <a:defRPr/>
            </a:pPr>
            <a:r>
              <a:rPr lang="en-US" dirty="0"/>
              <a:t>Remember - Better records, Better access!</a:t>
            </a:r>
          </a:p>
          <a:p>
            <a:endParaRPr lang="en-US" dirty="0"/>
          </a:p>
        </p:txBody>
      </p:sp>
      <p:sp>
        <p:nvSpPr>
          <p:cNvPr id="4" name="Slide Number Placeholder 3"/>
          <p:cNvSpPr>
            <a:spLocks noGrp="1"/>
          </p:cNvSpPr>
          <p:nvPr>
            <p:ph type="sldNum" sz="quarter" idx="10"/>
          </p:nvPr>
        </p:nvSpPr>
        <p:spPr/>
        <p:txBody>
          <a:bodyPr/>
          <a:lstStyle/>
          <a:p>
            <a:fld id="{A2B9C3CF-54C7-4217-B961-7ED1A5CF5247}" type="slidenum">
              <a:rPr lang="en-US" smtClean="0"/>
              <a:t>20</a:t>
            </a:fld>
            <a:endParaRPr lang="en-US"/>
          </a:p>
        </p:txBody>
      </p:sp>
    </p:spTree>
    <p:extLst>
      <p:ext uri="{BB962C8B-B14F-4D97-AF65-F5344CB8AC3E}">
        <p14:creationId xmlns:p14="http://schemas.microsoft.com/office/powerpoint/2010/main" val="24105097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dirty="0">
                <a:latin typeface="Halis R Regular" panose="02000505040000020004" pitchFamily="50" charset="0"/>
                <a:ea typeface="Calibri" panose="020F0502020204030204" pitchFamily="34" charset="0"/>
                <a:cs typeface="Times New Roman" panose="02020603050405020304" pitchFamily="18" charset="0"/>
              </a:rPr>
              <a:t>Ashley</a:t>
            </a:r>
          </a:p>
          <a:p>
            <a:pPr marL="291179" indent="-291179">
              <a:lnSpc>
                <a:spcPct val="115000"/>
              </a:lnSpc>
              <a:buFont typeface="Arial" panose="020B0604020202020204" pitchFamily="34" charset="0"/>
              <a:buChar char="•"/>
            </a:pPr>
            <a:endParaRPr lang="en-US" dirty="0">
              <a:latin typeface="Halis R Regular" panose="02000505040000020004" pitchFamily="50" charset="0"/>
              <a:ea typeface="Calibri" panose="020F0502020204030204" pitchFamily="34" charset="0"/>
              <a:cs typeface="Times New Roman" panose="02020603050405020304" pitchFamily="18" charset="0"/>
            </a:endParaRPr>
          </a:p>
          <a:p>
            <a:pPr marL="291179" indent="-291179">
              <a:lnSpc>
                <a:spcPct val="115000"/>
              </a:lnSpc>
              <a:buFont typeface="Arial" panose="020B0604020202020204" pitchFamily="34" charset="0"/>
              <a:buChar char="•"/>
            </a:pPr>
            <a:r>
              <a:rPr lang="en-US" dirty="0">
                <a:latin typeface="Halis R Regular" panose="02000505040000020004" pitchFamily="50" charset="0"/>
                <a:ea typeface="Calibri" panose="020F0502020204030204" pitchFamily="34" charset="0"/>
                <a:cs typeface="Times New Roman" panose="02020603050405020304" pitchFamily="18" charset="0"/>
              </a:rPr>
              <a:t>Eases cataloging and circulation problems</a:t>
            </a:r>
          </a:p>
          <a:p>
            <a:pPr marL="757066" lvl="1" indent="-291179">
              <a:lnSpc>
                <a:spcPct val="115000"/>
              </a:lnSpc>
              <a:buFont typeface="Arial" panose="020B0604020202020204" pitchFamily="34" charset="0"/>
              <a:buChar char="•"/>
            </a:pPr>
            <a:r>
              <a:rPr lang="en-US" dirty="0">
                <a:latin typeface="Halis R Regular" panose="02000505040000020004" pitchFamily="50" charset="0"/>
                <a:ea typeface="Calibri" panose="020F0502020204030204" pitchFamily="34" charset="0"/>
                <a:cs typeface="Times New Roman" panose="02020603050405020304" pitchFamily="18" charset="0"/>
              </a:rPr>
              <a:t>Standard item types, shelving locations, and patron types</a:t>
            </a:r>
          </a:p>
          <a:p>
            <a:pPr marL="1222953" lvl="2" indent="-291179">
              <a:lnSpc>
                <a:spcPct val="115000"/>
              </a:lnSpc>
              <a:buFont typeface="Arial" panose="020B0604020202020204" pitchFamily="34" charset="0"/>
              <a:buChar char="•"/>
            </a:pPr>
            <a:r>
              <a:rPr lang="en-US" dirty="0">
                <a:latin typeface="Halis R Regular" panose="02000505040000020004" pitchFamily="50" charset="0"/>
                <a:ea typeface="Calibri" panose="020F0502020204030204" pitchFamily="34" charset="0"/>
                <a:cs typeface="Times New Roman" panose="02020603050405020304" pitchFamily="18" charset="0"/>
              </a:rPr>
              <a:t>Previously had over 200 shelving locations and an overabundance of patron types and item types</a:t>
            </a:r>
          </a:p>
          <a:p>
            <a:pPr marL="1222953" lvl="2" indent="-291179">
              <a:lnSpc>
                <a:spcPct val="115000"/>
              </a:lnSpc>
              <a:buFont typeface="Arial" panose="020B0604020202020204" pitchFamily="34" charset="0"/>
              <a:buChar char="•"/>
            </a:pPr>
            <a:r>
              <a:rPr lang="en-US" dirty="0">
                <a:latin typeface="Halis R Regular" panose="02000505040000020004" pitchFamily="50" charset="0"/>
                <a:ea typeface="Calibri" panose="020F0502020204030204" pitchFamily="34" charset="0"/>
                <a:cs typeface="Times New Roman" panose="02020603050405020304" pitchFamily="18" charset="0"/>
              </a:rPr>
              <a:t>The breadth of choices was confusing for working staff, and led to poor choices being made as items and patrons related to actual in-house use</a:t>
            </a:r>
          </a:p>
          <a:p>
            <a:pPr marL="757066" lvl="1" indent="-291179">
              <a:lnSpc>
                <a:spcPct val="115000"/>
              </a:lnSpc>
              <a:buFont typeface="Arial" panose="020B0604020202020204" pitchFamily="34" charset="0"/>
              <a:buChar char="•"/>
            </a:pPr>
            <a:r>
              <a:rPr lang="en-US" dirty="0">
                <a:latin typeface="Halis R Regular" panose="02000505040000020004" pitchFamily="50" charset="0"/>
                <a:ea typeface="Calibri" panose="020F0502020204030204" pitchFamily="34" charset="0"/>
                <a:cs typeface="Times New Roman" panose="02020603050405020304" pitchFamily="18" charset="0"/>
              </a:rPr>
              <a:t>Less mistakenly chosen coded values keep things straight forward for a variety of library staff with varying experience</a:t>
            </a:r>
          </a:p>
          <a:p>
            <a:pPr marL="1222953" lvl="2" indent="-291179">
              <a:lnSpc>
                <a:spcPct val="115000"/>
              </a:lnSpc>
              <a:buFont typeface="Arial" panose="020B0604020202020204" pitchFamily="34" charset="0"/>
              <a:buChar char="•"/>
            </a:pPr>
            <a:r>
              <a:rPr lang="en-US" dirty="0">
                <a:latin typeface="Halis R Regular" panose="02000505040000020004" pitchFamily="50" charset="0"/>
                <a:ea typeface="Calibri" panose="020F0502020204030204" pitchFamily="34" charset="0"/>
                <a:cs typeface="Times New Roman" panose="02020603050405020304" pitchFamily="18" charset="0"/>
              </a:rPr>
              <a:t>Providing libraries with ‘Playbooks’ of correct coded values, making their work easier</a:t>
            </a:r>
          </a:p>
          <a:p>
            <a:pPr marL="1222953" lvl="2" indent="-291179">
              <a:lnSpc>
                <a:spcPct val="115000"/>
              </a:lnSpc>
              <a:buFont typeface="Arial" panose="020B0604020202020204" pitchFamily="34" charset="0"/>
              <a:buChar char="•"/>
            </a:pPr>
            <a:r>
              <a:rPr lang="en-US" dirty="0">
                <a:latin typeface="Halis R Regular" panose="02000505040000020004" pitchFamily="50" charset="0"/>
                <a:ea typeface="Calibri" panose="020F0502020204030204" pitchFamily="34" charset="0"/>
                <a:cs typeface="Times New Roman" panose="02020603050405020304" pitchFamily="18" charset="0"/>
              </a:rPr>
              <a:t>Circulation problems corrected because libraries are using standard patron and item types, which circulation rules are based on</a:t>
            </a:r>
          </a:p>
          <a:p>
            <a:pPr marL="1688840" lvl="3" indent="-291179">
              <a:lnSpc>
                <a:spcPct val="115000"/>
              </a:lnSpc>
              <a:buFont typeface="Arial" panose="020B0604020202020204" pitchFamily="34" charset="0"/>
              <a:buChar char="•"/>
            </a:pPr>
            <a:r>
              <a:rPr lang="en-US" dirty="0">
                <a:latin typeface="Halis R Regular" panose="02000505040000020004" pitchFamily="50" charset="0"/>
                <a:ea typeface="Calibri" panose="020F0502020204030204" pitchFamily="34" charset="0"/>
                <a:cs typeface="Times New Roman" panose="02020603050405020304" pitchFamily="18" charset="0"/>
              </a:rPr>
              <a:t>For example, DVDs might have different circulation rules than books</a:t>
            </a:r>
          </a:p>
          <a:p>
            <a:pPr marL="757066" lvl="1" indent="-291179">
              <a:lnSpc>
                <a:spcPct val="115000"/>
              </a:lnSpc>
              <a:buFont typeface="Arial" panose="020B0604020202020204" pitchFamily="34" charset="0"/>
              <a:buChar char="•"/>
            </a:pPr>
            <a:r>
              <a:rPr lang="en-US" dirty="0">
                <a:latin typeface="Halis R Regular" panose="02000505040000020004" pitchFamily="50" charset="0"/>
                <a:ea typeface="Calibri" panose="020F0502020204030204" pitchFamily="34" charset="0"/>
                <a:cs typeface="Times New Roman" panose="02020603050405020304" pitchFamily="18" charset="0"/>
              </a:rPr>
              <a:t>Creates a good workflow for libraries who have standards to work by going forward</a:t>
            </a:r>
          </a:p>
          <a:p>
            <a:pPr marL="291179" indent="-291179">
              <a:lnSpc>
                <a:spcPct val="115000"/>
              </a:lnSpc>
              <a:spcAft>
                <a:spcPts val="1019"/>
              </a:spcAft>
              <a:buFont typeface="Arial" panose="020B0604020202020204" pitchFamily="34" charset="0"/>
              <a:buChar char="•"/>
            </a:pPr>
            <a:r>
              <a:rPr lang="en-US" dirty="0">
                <a:latin typeface="Halis R Regular" panose="02000505040000020004" pitchFamily="50" charset="0"/>
                <a:ea typeface="Calibri" panose="020F0502020204030204" pitchFamily="34" charset="0"/>
                <a:cs typeface="Times New Roman" panose="02020603050405020304" pitchFamily="18" charset="0"/>
              </a:rPr>
              <a:t>Method by which to discuss the overarching collection more closely with libraries and create an open dialog for both us and </a:t>
            </a:r>
            <a:r>
              <a:rPr lang="en-US" dirty="0" err="1">
                <a:latin typeface="Halis R Regular" panose="02000505040000020004" pitchFamily="50" charset="0"/>
                <a:ea typeface="Calibri" panose="020F0502020204030204" pitchFamily="34" charset="0"/>
                <a:cs typeface="Times New Roman" panose="02020603050405020304" pitchFamily="18" charset="0"/>
              </a:rPr>
              <a:t>CLiC</a:t>
            </a:r>
            <a:r>
              <a:rPr lang="en-US" dirty="0">
                <a:latin typeface="Halis R Regular" panose="02000505040000020004" pitchFamily="50" charset="0"/>
                <a:ea typeface="Calibri" panose="020F0502020204030204" pitchFamily="34" charset="0"/>
                <a:cs typeface="Times New Roman" panose="02020603050405020304" pitchFamily="18" charset="0"/>
              </a:rPr>
              <a:t> regional consultants about information organization, in-house needs, and issues germane to rural/small libraries</a:t>
            </a:r>
          </a:p>
          <a:p>
            <a:pPr marL="757066" lvl="1" indent="-291179">
              <a:lnSpc>
                <a:spcPct val="115000"/>
              </a:lnSpc>
              <a:spcAft>
                <a:spcPts val="1019"/>
              </a:spcAft>
              <a:buFont typeface="Arial" panose="020B0604020202020204" pitchFamily="34" charset="0"/>
              <a:buChar char="•"/>
            </a:pPr>
            <a:r>
              <a:rPr lang="en-US" dirty="0">
                <a:latin typeface="Halis R Regular" panose="02000505040000020004" pitchFamily="50" charset="0"/>
                <a:ea typeface="Calibri" panose="020F0502020204030204" pitchFamily="34" charset="0"/>
                <a:cs typeface="Times New Roman" panose="02020603050405020304" pitchFamily="18" charset="0"/>
              </a:rPr>
              <a:t>An audit encourages a library to take a closer look at their collection, how items are being classified, and how their patrons are using them as well as reevaluating in-house processes and updating these to meet their current needs</a:t>
            </a:r>
          </a:p>
          <a:p>
            <a:pPr marL="757066" lvl="1" indent="-291179">
              <a:lnSpc>
                <a:spcPct val="115000"/>
              </a:lnSpc>
              <a:spcAft>
                <a:spcPts val="1019"/>
              </a:spcAft>
              <a:buFont typeface="Arial" panose="020B0604020202020204" pitchFamily="34" charset="0"/>
              <a:buChar char="•"/>
            </a:pPr>
            <a:endParaRPr lang="en-US" dirty="0">
              <a:latin typeface="Halis R Regular" panose="02000505040000020004" pitchFamily="50"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A2B9C3CF-54C7-4217-B961-7ED1A5CF5247}" type="slidenum">
              <a:rPr lang="en-US" smtClean="0"/>
              <a:t>21</a:t>
            </a:fld>
            <a:endParaRPr lang="en-US"/>
          </a:p>
        </p:txBody>
      </p:sp>
    </p:spTree>
    <p:extLst>
      <p:ext uri="{BB962C8B-B14F-4D97-AF65-F5344CB8AC3E}">
        <p14:creationId xmlns:p14="http://schemas.microsoft.com/office/powerpoint/2010/main" val="7812434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Bob</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Our customer service model = TRUST</a:t>
            </a:r>
          </a:p>
          <a:p>
            <a:pPr marL="640594" lvl="1" indent="-174708">
              <a:buFont typeface="Arial" panose="020B0604020202020204" pitchFamily="34" charset="0"/>
              <a:buChar char="•"/>
            </a:pPr>
            <a:r>
              <a:rPr lang="en-US" dirty="0"/>
              <a:t>Working with the people that work with patrons</a:t>
            </a:r>
          </a:p>
          <a:p>
            <a:pPr marL="640594" lvl="1" indent="-174708">
              <a:buFont typeface="Arial" panose="020B0604020202020204" pitchFamily="34" charset="0"/>
              <a:buChar char="•"/>
            </a:pPr>
            <a:r>
              <a:rPr lang="en-US" dirty="0"/>
              <a:t>Understanding their work</a:t>
            </a:r>
          </a:p>
          <a:p>
            <a:pPr marL="640594" lvl="1" indent="-174708">
              <a:buFont typeface="Arial" panose="020B0604020202020204" pitchFamily="34" charset="0"/>
              <a:buChar char="•"/>
            </a:pPr>
            <a:r>
              <a:rPr lang="en-US" dirty="0"/>
              <a:t>Transparency and encouragement of library contact helps with resource sharing issues and problems </a:t>
            </a:r>
          </a:p>
          <a:p>
            <a:pPr marL="174708" indent="-174708">
              <a:buFont typeface="Arial" panose="020B0604020202020204" pitchFamily="34" charset="0"/>
              <a:buChar char="•"/>
            </a:pPr>
            <a:r>
              <a:rPr lang="en-US" dirty="0"/>
              <a:t>Customization is important, even in a </a:t>
            </a:r>
            <a:r>
              <a:rPr lang="en-US" dirty="0" err="1"/>
              <a:t>consortial</a:t>
            </a:r>
            <a:r>
              <a:rPr lang="en-US" dirty="0"/>
              <a:t> setting</a:t>
            </a:r>
          </a:p>
          <a:p>
            <a:pPr marL="640594" lvl="1" indent="-174708">
              <a:buFont typeface="Arial" panose="020B0604020202020204" pitchFamily="34" charset="0"/>
              <a:buChar char="•"/>
            </a:pPr>
            <a:r>
              <a:rPr lang="en-US" dirty="0"/>
              <a:t>Offering clear guidelines and recommendations is helpful in achieving customization with standardization</a:t>
            </a:r>
          </a:p>
          <a:p>
            <a:pPr marL="174708" indent="-174708">
              <a:buFont typeface="Arial" panose="020B0604020202020204" pitchFamily="34" charset="0"/>
              <a:buChar char="•"/>
            </a:pPr>
            <a:r>
              <a:rPr lang="en-US" dirty="0"/>
              <a:t>Communication is key</a:t>
            </a:r>
          </a:p>
          <a:p>
            <a:pPr marL="640594" lvl="1" indent="-174708">
              <a:buFont typeface="Arial" panose="020B0604020202020204" pitchFamily="34" charset="0"/>
              <a:buChar char="•"/>
            </a:pPr>
            <a:r>
              <a:rPr lang="en-US" dirty="0"/>
              <a:t>Offer a variety of ways for libraries to communicate with us. </a:t>
            </a:r>
          </a:p>
          <a:p>
            <a:pPr marL="640594" lvl="1" indent="-174708">
              <a:buFont typeface="Arial" panose="020B0604020202020204" pitchFamily="34" charset="0"/>
              <a:buChar char="•"/>
            </a:pPr>
            <a:r>
              <a:rPr lang="en-US" dirty="0"/>
              <a:t>Give our libraries a voice in the form of committees, frequent meetings, and a dedicated listserv </a:t>
            </a:r>
          </a:p>
          <a:p>
            <a:pPr marL="640594" lvl="1" indent="-174708">
              <a:buFont typeface="Arial" panose="020B0604020202020204" pitchFamily="34" charset="0"/>
              <a:buChar char="•"/>
            </a:pPr>
            <a:r>
              <a:rPr lang="en-US" dirty="0"/>
              <a:t>Responsive one-on-one communication with the </a:t>
            </a:r>
            <a:r>
              <a:rPr lang="en-US" dirty="0" err="1"/>
              <a:t>AspenCat</a:t>
            </a:r>
            <a:r>
              <a:rPr lang="en-US" dirty="0"/>
              <a:t> team at the point of need</a:t>
            </a:r>
          </a:p>
          <a:p>
            <a:pPr marL="174708" indent="-174708">
              <a:buFont typeface="Arial" panose="020B0604020202020204" pitchFamily="34" charset="0"/>
              <a:buChar char="•"/>
            </a:pPr>
            <a:r>
              <a:rPr lang="en-US" dirty="0"/>
              <a:t>You do this, too!</a:t>
            </a:r>
          </a:p>
          <a:p>
            <a:pPr marL="640594" lvl="1" indent="-174708">
              <a:buFont typeface="Arial" panose="020B0604020202020204" pitchFamily="34" charset="0"/>
              <a:buChar char="•"/>
            </a:pPr>
            <a:endParaRPr lang="en-US" dirty="0"/>
          </a:p>
          <a:p>
            <a:pPr marL="640594" lvl="1" indent="-174708">
              <a:buFont typeface="Arial" panose="020B0604020202020204" pitchFamily="34" charset="0"/>
              <a:buChar char="•"/>
            </a:pPr>
            <a:endParaRPr lang="en-US" dirty="0"/>
          </a:p>
          <a:p>
            <a:pPr marL="640594" lvl="1" indent="-174708">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A2B9C3CF-54C7-4217-B961-7ED1A5CF5247}" type="slidenum">
              <a:rPr lang="en-US" smtClean="0"/>
              <a:t>22</a:t>
            </a:fld>
            <a:endParaRPr lang="en-US"/>
          </a:p>
        </p:txBody>
      </p:sp>
    </p:spTree>
    <p:extLst>
      <p:ext uri="{BB962C8B-B14F-4D97-AF65-F5344CB8AC3E}">
        <p14:creationId xmlns:p14="http://schemas.microsoft.com/office/powerpoint/2010/main" val="12127802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Bob</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You</a:t>
            </a:r>
            <a:r>
              <a:rPr lang="en-US" baseline="0" dirty="0"/>
              <a:t> work with front line staff to serve patrons</a:t>
            </a:r>
          </a:p>
          <a:p>
            <a:pPr marL="174708" indent="-174708">
              <a:buFont typeface="Arial" panose="020B0604020202020204" pitchFamily="34" charset="0"/>
              <a:buChar char="•"/>
            </a:pPr>
            <a:r>
              <a:rPr lang="en-US" baseline="0" dirty="0"/>
              <a:t>You need to understand what staff does and why and translate that into good service for patrons</a:t>
            </a:r>
          </a:p>
          <a:p>
            <a:pPr marL="174708" indent="-174708">
              <a:buFont typeface="Arial" panose="020B0604020202020204" pitchFamily="34" charset="0"/>
              <a:buChar char="•"/>
            </a:pPr>
            <a:r>
              <a:rPr lang="en-US" baseline="0" dirty="0"/>
              <a:t>Staff should understand your work and how important it is to getting materials into patrons hands to better serve your community</a:t>
            </a:r>
          </a:p>
          <a:p>
            <a:pPr marL="174708" indent="-174708">
              <a:buFont typeface="Arial" panose="020B0604020202020204" pitchFamily="34" charset="0"/>
              <a:buChar char="•"/>
            </a:pPr>
            <a:r>
              <a:rPr lang="en-US" baseline="0" dirty="0"/>
              <a:t>This is a relationship of trust between ILL and frontline library staff, built through good communication and responsiveness </a:t>
            </a:r>
          </a:p>
          <a:p>
            <a:pPr marL="174708" indent="-174708">
              <a:buFont typeface="Arial" panose="020B0604020202020204" pitchFamily="34" charset="0"/>
              <a:buChar char="•"/>
            </a:pPr>
            <a:r>
              <a:rPr lang="en-US" baseline="0" dirty="0"/>
              <a:t>In the end, it’s about serving the patron and the better that frontline and ILL staff work together, the better the patron is served.</a:t>
            </a:r>
            <a:endParaRPr lang="en-US" dirty="0"/>
          </a:p>
        </p:txBody>
      </p:sp>
      <p:sp>
        <p:nvSpPr>
          <p:cNvPr id="4" name="Slide Number Placeholder 3"/>
          <p:cNvSpPr>
            <a:spLocks noGrp="1"/>
          </p:cNvSpPr>
          <p:nvPr>
            <p:ph type="sldNum" sz="quarter" idx="10"/>
          </p:nvPr>
        </p:nvSpPr>
        <p:spPr/>
        <p:txBody>
          <a:bodyPr/>
          <a:lstStyle/>
          <a:p>
            <a:fld id="{A2B9C3CF-54C7-4217-B961-7ED1A5CF5247}" type="slidenum">
              <a:rPr lang="en-US" smtClean="0"/>
              <a:t>23</a:t>
            </a:fld>
            <a:endParaRPr lang="en-US"/>
          </a:p>
        </p:txBody>
      </p:sp>
    </p:spTree>
    <p:extLst>
      <p:ext uri="{BB962C8B-B14F-4D97-AF65-F5344CB8AC3E}">
        <p14:creationId xmlns:p14="http://schemas.microsoft.com/office/powerpoint/2010/main" val="8965632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Ashley</a:t>
            </a:r>
          </a:p>
          <a:p>
            <a:endParaRPr lang="en-US" dirty="0"/>
          </a:p>
          <a:p>
            <a:pPr marL="174708" indent="-174708">
              <a:buFont typeface="Arial" panose="020B0604020202020204" pitchFamily="34" charset="0"/>
              <a:buChar char="•"/>
            </a:pPr>
            <a:r>
              <a:rPr lang="en-US" dirty="0"/>
              <a:t>ILL is noble work</a:t>
            </a:r>
          </a:p>
          <a:p>
            <a:pPr marL="174708" indent="-174708">
              <a:buFont typeface="Arial" panose="020B0604020202020204" pitchFamily="34" charset="0"/>
              <a:buChar char="•"/>
            </a:pPr>
            <a:r>
              <a:rPr lang="en-US" dirty="0"/>
              <a:t>It changes patrons’ lives in libraries big and small</a:t>
            </a:r>
          </a:p>
          <a:p>
            <a:pPr marL="640594" lvl="1" indent="-174708">
              <a:buFont typeface="Arial" panose="020B0604020202020204" pitchFamily="34" charset="0"/>
              <a:buChar char="•"/>
            </a:pPr>
            <a:r>
              <a:rPr lang="en-US" dirty="0"/>
              <a:t>What you do aids patrons you may never meet</a:t>
            </a:r>
          </a:p>
          <a:p>
            <a:pPr marL="640594" lvl="1" indent="-174708">
              <a:buFont typeface="Arial" panose="020B0604020202020204" pitchFamily="34" charset="0"/>
              <a:buChar char="•"/>
            </a:pPr>
            <a:r>
              <a:rPr lang="en-US" dirty="0"/>
              <a:t>Your work makes information accessible to people</a:t>
            </a:r>
            <a:r>
              <a:rPr lang="en-US" baseline="0" dirty="0"/>
              <a:t> at their point of need!</a:t>
            </a:r>
            <a:endParaRPr lang="en-US" dirty="0"/>
          </a:p>
          <a:p>
            <a:pPr marL="174708" indent="-174708">
              <a:buFont typeface="Arial" panose="020B0604020202020204" pitchFamily="34" charset="0"/>
              <a:buChar char="•"/>
            </a:pPr>
            <a:r>
              <a:rPr lang="en-US" dirty="0"/>
              <a:t>Small teams can accomplish big things</a:t>
            </a:r>
          </a:p>
          <a:p>
            <a:pPr marL="640594" lvl="1" indent="-174708">
              <a:buFont typeface="Arial" panose="020B0604020202020204" pitchFamily="34" charset="0"/>
              <a:buChar char="•"/>
            </a:pPr>
            <a:r>
              <a:rPr lang="en-US" dirty="0"/>
              <a:t>We’ve handled</a:t>
            </a:r>
            <a:r>
              <a:rPr lang="en-US" baseline="0" dirty="0"/>
              <a:t> major projects and support for over 100 libraries with 3 people because we communicate and work together toward our goal of providing great service</a:t>
            </a:r>
            <a:endParaRPr lang="en-US" dirty="0"/>
          </a:p>
          <a:p>
            <a:pPr marL="174708" indent="-174708">
              <a:buFont typeface="Arial" panose="020B0604020202020204" pitchFamily="34" charset="0"/>
              <a:buChar char="•"/>
            </a:pPr>
            <a:r>
              <a:rPr lang="en-US" dirty="0"/>
              <a:t>Having a clean database and quality OPAC increase access </a:t>
            </a:r>
          </a:p>
          <a:p>
            <a:pPr marL="640594" lvl="1" indent="-174708">
              <a:buFont typeface="Arial" panose="020B0604020202020204" pitchFamily="34" charset="0"/>
              <a:buChar char="•"/>
            </a:pPr>
            <a:r>
              <a:rPr lang="en-US" dirty="0"/>
              <a:t>Maintaining</a:t>
            </a:r>
            <a:r>
              <a:rPr lang="en-US" baseline="0" dirty="0"/>
              <a:t> and supporting your</a:t>
            </a:r>
            <a:r>
              <a:rPr lang="en-US" dirty="0"/>
              <a:t> tools help</a:t>
            </a:r>
            <a:r>
              <a:rPr lang="en-US" baseline="0" dirty="0"/>
              <a:t> you provide good customer service </a:t>
            </a:r>
            <a:endParaRPr lang="en-US" dirty="0"/>
          </a:p>
          <a:p>
            <a:pPr marL="174708" indent="-174708">
              <a:buFont typeface="Arial" panose="020B0604020202020204" pitchFamily="34" charset="0"/>
              <a:buChar char="•"/>
            </a:pPr>
            <a:r>
              <a:rPr lang="en-US" dirty="0"/>
              <a:t>Build trust, communicate, and provide great customer service in all instances</a:t>
            </a:r>
          </a:p>
          <a:p>
            <a:pPr marL="640594" lvl="1" indent="-174708">
              <a:buFont typeface="Arial" panose="020B0604020202020204" pitchFamily="34" charset="0"/>
              <a:buChar char="•"/>
            </a:pPr>
            <a:r>
              <a:rPr lang="en-US" dirty="0"/>
              <a:t>When</a:t>
            </a:r>
            <a:r>
              <a:rPr lang="en-US" baseline="0" dirty="0"/>
              <a:t> you provide the best service you can, you help support your library’s mission, which supports your community!</a:t>
            </a:r>
            <a:endParaRPr lang="en-US" dirty="0"/>
          </a:p>
        </p:txBody>
      </p:sp>
      <p:sp>
        <p:nvSpPr>
          <p:cNvPr id="4" name="Slide Number Placeholder 3"/>
          <p:cNvSpPr>
            <a:spLocks noGrp="1"/>
          </p:cNvSpPr>
          <p:nvPr>
            <p:ph type="sldNum" sz="quarter" idx="10"/>
          </p:nvPr>
        </p:nvSpPr>
        <p:spPr/>
        <p:txBody>
          <a:bodyPr/>
          <a:lstStyle/>
          <a:p>
            <a:fld id="{A2B9C3CF-54C7-4217-B961-7ED1A5CF5247}" type="slidenum">
              <a:rPr lang="en-US" smtClean="0"/>
              <a:t>24</a:t>
            </a:fld>
            <a:endParaRPr lang="en-US"/>
          </a:p>
        </p:txBody>
      </p:sp>
    </p:spTree>
    <p:extLst>
      <p:ext uri="{BB962C8B-B14F-4D97-AF65-F5344CB8AC3E}">
        <p14:creationId xmlns:p14="http://schemas.microsoft.com/office/powerpoint/2010/main" val="31269351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B9C3CF-54C7-4217-B961-7ED1A5CF5247}" type="slidenum">
              <a:rPr lang="en-US" smtClean="0"/>
              <a:t>25</a:t>
            </a:fld>
            <a:endParaRPr lang="en-US"/>
          </a:p>
        </p:txBody>
      </p:sp>
    </p:spTree>
    <p:extLst>
      <p:ext uri="{BB962C8B-B14F-4D97-AF65-F5344CB8AC3E}">
        <p14:creationId xmlns:p14="http://schemas.microsoft.com/office/powerpoint/2010/main" val="2217078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Bob</a:t>
            </a:r>
          </a:p>
        </p:txBody>
      </p:sp>
      <p:sp>
        <p:nvSpPr>
          <p:cNvPr id="4" name="Slide Number Placeholder 3"/>
          <p:cNvSpPr>
            <a:spLocks noGrp="1"/>
          </p:cNvSpPr>
          <p:nvPr>
            <p:ph type="sldNum" sz="quarter" idx="10"/>
          </p:nvPr>
        </p:nvSpPr>
        <p:spPr/>
        <p:txBody>
          <a:bodyPr/>
          <a:lstStyle/>
          <a:p>
            <a:fld id="{A2B9C3CF-54C7-4217-B961-7ED1A5CF5247}" type="slidenum">
              <a:rPr lang="en-US" smtClean="0"/>
              <a:t>3</a:t>
            </a:fld>
            <a:endParaRPr lang="en-US"/>
          </a:p>
        </p:txBody>
      </p:sp>
    </p:spTree>
    <p:extLst>
      <p:ext uri="{BB962C8B-B14F-4D97-AF65-F5344CB8AC3E}">
        <p14:creationId xmlns:p14="http://schemas.microsoft.com/office/powerpoint/2010/main" val="305480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Bob</a:t>
            </a:r>
          </a:p>
          <a:p>
            <a:endParaRPr lang="en-US" dirty="0"/>
          </a:p>
          <a:p>
            <a:r>
              <a:rPr lang="en-US" dirty="0"/>
              <a:t>Union</a:t>
            </a:r>
            <a:r>
              <a:rPr lang="en-US" baseline="0" dirty="0"/>
              <a:t> Catalog</a:t>
            </a:r>
          </a:p>
          <a:p>
            <a:pPr marL="174708" indent="-174708">
              <a:buFont typeface="Arial" panose="020B0604020202020204" pitchFamily="34" charset="0"/>
              <a:buChar char="•"/>
            </a:pPr>
            <a:r>
              <a:rPr lang="en-US" baseline="0" dirty="0"/>
              <a:t>AspenCat is a shared library system “ILS” with over mostly rural 100 participating libraries.</a:t>
            </a:r>
          </a:p>
          <a:p>
            <a:pPr marL="174708" indent="-174708">
              <a:buFont typeface="Arial" panose="020B0604020202020204" pitchFamily="34" charset="0"/>
              <a:buChar char="•"/>
            </a:pPr>
            <a:r>
              <a:rPr lang="en-US" baseline="0" dirty="0"/>
              <a:t>All libraries share the same catalog, as if people used prospector solely as their catalog</a:t>
            </a:r>
          </a:p>
          <a:p>
            <a:r>
              <a:rPr lang="en-US" baseline="0" dirty="0"/>
              <a:t>Web Based ILS</a:t>
            </a:r>
          </a:p>
          <a:p>
            <a:pPr marL="174708" indent="-174708">
              <a:buFont typeface="Arial" panose="020B0604020202020204" pitchFamily="34" charset="0"/>
              <a:buChar char="•"/>
            </a:pPr>
            <a:r>
              <a:rPr lang="en-US" baseline="0" dirty="0"/>
              <a:t>Not software to load on a computer, but accessed via a secure connection through a web browser</a:t>
            </a:r>
          </a:p>
          <a:p>
            <a:pPr marL="174708" indent="-174708">
              <a:buFont typeface="Arial" panose="020B0604020202020204" pitchFamily="34" charset="0"/>
              <a:buChar char="•"/>
            </a:pPr>
            <a:r>
              <a:rPr lang="en-US" baseline="0" dirty="0"/>
              <a:t>This provides additional flexibility for those that use it</a:t>
            </a:r>
          </a:p>
          <a:p>
            <a:r>
              <a:rPr lang="en-US" baseline="0" dirty="0"/>
              <a:t>Open Source</a:t>
            </a:r>
          </a:p>
          <a:p>
            <a:pPr marL="174708" indent="-174708">
              <a:buFont typeface="Arial" panose="020B0604020202020204" pitchFamily="34" charset="0"/>
              <a:buChar char="•"/>
            </a:pPr>
            <a:r>
              <a:rPr lang="en-US" baseline="0" dirty="0"/>
              <a:t>Began as a true open source system, cobbled together ad hoc by various library developers</a:t>
            </a:r>
          </a:p>
          <a:p>
            <a:pPr marL="174708" indent="-174708">
              <a:buFont typeface="Arial" panose="020B0604020202020204" pitchFamily="34" charset="0"/>
              <a:buChar char="•"/>
            </a:pPr>
            <a:r>
              <a:rPr lang="en-US" baseline="0" dirty="0"/>
              <a:t>Not truly open source now, but provides a model of pay for development that allows for customization</a:t>
            </a:r>
          </a:p>
          <a:p>
            <a:r>
              <a:rPr lang="en-US" baseline="0" dirty="0"/>
              <a:t>Hosted</a:t>
            </a:r>
          </a:p>
          <a:p>
            <a:pPr marL="174708" indent="-174708">
              <a:buFont typeface="Arial" panose="020B0604020202020204" pitchFamily="34" charset="0"/>
              <a:buChar char="•"/>
            </a:pPr>
            <a:r>
              <a:rPr lang="en-US" baseline="0" dirty="0"/>
              <a:t>PTFS does all the development work and hosts our data on their servers</a:t>
            </a:r>
          </a:p>
          <a:p>
            <a:pPr marL="174708" indent="-174708">
              <a:buFont typeface="Arial" panose="020B0604020202020204" pitchFamily="34" charset="0"/>
              <a:buChar char="•"/>
            </a:pPr>
            <a:r>
              <a:rPr lang="en-US" baseline="0" dirty="0"/>
              <a:t>This allows for AspenCat to function with a small staff that focuses on working with libraries directly</a:t>
            </a:r>
          </a:p>
          <a:p>
            <a:r>
              <a:rPr lang="en-US" baseline="0" dirty="0" err="1"/>
              <a:t>CLiC</a:t>
            </a:r>
            <a:endParaRPr lang="en-US" baseline="0" dirty="0"/>
          </a:p>
          <a:p>
            <a:pPr marL="174708" indent="-174708" defTabSz="931774">
              <a:buFont typeface="Arial" panose="020B0604020202020204" pitchFamily="34" charset="0"/>
              <a:buChar char="•"/>
              <a:defRPr/>
            </a:pPr>
            <a:r>
              <a:rPr lang="en-US" baseline="0" dirty="0"/>
              <a:t>Known primarily because through courier services</a:t>
            </a:r>
          </a:p>
          <a:p>
            <a:pPr marL="174708" indent="-174708" defTabSz="931774">
              <a:buFont typeface="Arial" panose="020B0604020202020204" pitchFamily="34" charset="0"/>
              <a:buChar char="•"/>
              <a:defRPr/>
            </a:pPr>
            <a:r>
              <a:rPr lang="en-US" baseline="0" dirty="0"/>
              <a:t>Provides other services for CO libraries including cooperative purchasing, continuing education, consultant services, and AspenCat!</a:t>
            </a:r>
          </a:p>
          <a:p>
            <a:endParaRPr lang="en-US" dirty="0"/>
          </a:p>
        </p:txBody>
      </p:sp>
      <p:sp>
        <p:nvSpPr>
          <p:cNvPr id="4" name="Slide Number Placeholder 3"/>
          <p:cNvSpPr>
            <a:spLocks noGrp="1"/>
          </p:cNvSpPr>
          <p:nvPr>
            <p:ph type="sldNum" sz="quarter" idx="10"/>
          </p:nvPr>
        </p:nvSpPr>
        <p:spPr/>
        <p:txBody>
          <a:bodyPr/>
          <a:lstStyle/>
          <a:p>
            <a:fld id="{A2B9C3CF-54C7-4217-B961-7ED1A5CF5247}" type="slidenum">
              <a:rPr lang="en-US" smtClean="0"/>
              <a:t>4</a:t>
            </a:fld>
            <a:endParaRPr lang="en-US"/>
          </a:p>
        </p:txBody>
      </p:sp>
    </p:spTree>
    <p:extLst>
      <p:ext uri="{BB962C8B-B14F-4D97-AF65-F5344CB8AC3E}">
        <p14:creationId xmlns:p14="http://schemas.microsoft.com/office/powerpoint/2010/main" val="2973533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Ashley</a:t>
            </a:r>
          </a:p>
          <a:p>
            <a:endParaRPr lang="en-US" baseline="0" dirty="0"/>
          </a:p>
          <a:p>
            <a:pPr defTabSz="931774">
              <a:defRPr/>
            </a:pPr>
            <a:r>
              <a:rPr lang="en-US" baseline="0" dirty="0" err="1"/>
              <a:t>CLiC’s</a:t>
            </a:r>
            <a:r>
              <a:rPr lang="en-US" baseline="0" dirty="0"/>
              <a:t> mission is </a:t>
            </a:r>
            <a:r>
              <a:rPr lang="en-US" dirty="0"/>
              <a:t>Connecting. Energizing. Inspiring through services for libraries throughout Colorado. </a:t>
            </a:r>
            <a:r>
              <a:rPr lang="en-US" dirty="0" err="1"/>
              <a:t>AspenCat</a:t>
            </a:r>
            <a:r>
              <a:rPr lang="en-US" dirty="0"/>
              <a:t> is an important piece of this mission because </a:t>
            </a:r>
            <a:r>
              <a:rPr lang="en-US" baseline="0" dirty="0" err="1"/>
              <a:t>AspenCat</a:t>
            </a:r>
            <a:r>
              <a:rPr lang="en-US" baseline="0" dirty="0"/>
              <a:t> is more than just a catalog, it is a network of libraries and services provided by </a:t>
            </a:r>
            <a:r>
              <a:rPr lang="en-US" baseline="0" dirty="0" err="1"/>
              <a:t>CLiC</a:t>
            </a:r>
            <a:r>
              <a:rPr lang="en-US" baseline="0" dirty="0"/>
              <a:t> and administered by the AspenCat Team who </a:t>
            </a:r>
            <a:r>
              <a:rPr lang="en-US" baseline="0" dirty="0" err="1"/>
              <a:t>issssss</a:t>
            </a:r>
            <a:r>
              <a:rPr lang="en-US" baseline="0" dirty="0"/>
              <a:t>….</a:t>
            </a:r>
          </a:p>
          <a:p>
            <a:pPr marL="640594" lvl="1" indent="-174708">
              <a:buFont typeface="Arial" panose="020B0604020202020204" pitchFamily="34" charset="0"/>
              <a:buChar char="•"/>
            </a:pPr>
            <a:r>
              <a:rPr lang="en-US" baseline="0" dirty="0"/>
              <a:t>Bob Bennhoff: ILS Services Manager</a:t>
            </a:r>
          </a:p>
          <a:p>
            <a:pPr marL="640594" lvl="1" indent="-174708">
              <a:buFont typeface="Arial" panose="020B0604020202020204" pitchFamily="34" charset="0"/>
              <a:buChar char="•"/>
            </a:pPr>
            <a:r>
              <a:rPr lang="en-US" baseline="0" dirty="0"/>
              <a:t>Ashley Sneesby-Stippich: ILS Consultant</a:t>
            </a:r>
          </a:p>
          <a:p>
            <a:pPr marL="640594" lvl="1" indent="-174708">
              <a:buFont typeface="Arial" panose="020B0604020202020204" pitchFamily="34" charset="0"/>
              <a:buChar char="•"/>
            </a:pPr>
            <a:r>
              <a:rPr lang="en-US" baseline="0" dirty="0"/>
              <a:t>Jo Hunter: ILS Support</a:t>
            </a:r>
          </a:p>
          <a:p>
            <a:pPr marL="640594" lvl="1" indent="-174708">
              <a:buFont typeface="Arial" panose="020B0604020202020204" pitchFamily="34" charset="0"/>
              <a:buChar char="•"/>
            </a:pPr>
            <a:r>
              <a:rPr lang="en-US" baseline="0" dirty="0"/>
              <a:t>Plus lots of support from other </a:t>
            </a:r>
            <a:r>
              <a:rPr lang="en-US" baseline="0" dirty="0" err="1"/>
              <a:t>CLiC</a:t>
            </a:r>
            <a:r>
              <a:rPr lang="en-US" baseline="0" dirty="0"/>
              <a:t> staff</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2B9C3CF-54C7-4217-B961-7ED1A5CF5247}" type="slidenum">
              <a:rPr lang="en-US" smtClean="0"/>
              <a:t>5</a:t>
            </a:fld>
            <a:endParaRPr lang="en-US"/>
          </a:p>
        </p:txBody>
      </p:sp>
    </p:spTree>
    <p:extLst>
      <p:ext uri="{BB962C8B-B14F-4D97-AF65-F5344CB8AC3E}">
        <p14:creationId xmlns:p14="http://schemas.microsoft.com/office/powerpoint/2010/main" val="77995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Ashley</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AspenCat represents multi-type</a:t>
            </a:r>
            <a:r>
              <a:rPr lang="en-US" baseline="0" dirty="0"/>
              <a:t> libraries including public, combined school-public, school, and academic across the entire state of Colorado</a:t>
            </a:r>
          </a:p>
          <a:p>
            <a:pPr marL="174708" indent="-174708">
              <a:buFont typeface="Arial" panose="020B0604020202020204" pitchFamily="34" charset="0"/>
              <a:buChar char="•"/>
            </a:pPr>
            <a:r>
              <a:rPr lang="en-US" baseline="0" dirty="0"/>
              <a:t>Primarily small and rural libraries, as represented on this map</a:t>
            </a:r>
            <a:endParaRPr lang="en-US" dirty="0"/>
          </a:p>
        </p:txBody>
      </p:sp>
      <p:sp>
        <p:nvSpPr>
          <p:cNvPr id="4" name="Slide Number Placeholder 3"/>
          <p:cNvSpPr>
            <a:spLocks noGrp="1"/>
          </p:cNvSpPr>
          <p:nvPr>
            <p:ph type="sldNum" sz="quarter" idx="10"/>
          </p:nvPr>
        </p:nvSpPr>
        <p:spPr/>
        <p:txBody>
          <a:bodyPr/>
          <a:lstStyle/>
          <a:p>
            <a:fld id="{A2B9C3CF-54C7-4217-B961-7ED1A5CF5247}" type="slidenum">
              <a:rPr lang="en-US" smtClean="0"/>
              <a:t>6</a:t>
            </a:fld>
            <a:endParaRPr lang="en-US"/>
          </a:p>
        </p:txBody>
      </p:sp>
    </p:spTree>
    <p:extLst>
      <p:ext uri="{BB962C8B-B14F-4D97-AF65-F5344CB8AC3E}">
        <p14:creationId xmlns:p14="http://schemas.microsoft.com/office/powerpoint/2010/main" val="2391939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Ashley</a:t>
            </a:r>
          </a:p>
          <a:p>
            <a:endParaRPr lang="en-US" dirty="0"/>
          </a:p>
          <a:p>
            <a:r>
              <a:rPr lang="en-US" dirty="0"/>
              <a:t>This</a:t>
            </a:r>
            <a:r>
              <a:rPr lang="en-US" baseline="0" dirty="0"/>
              <a:t> is just a small representation of some of the beautiful libraries that make up the realm of </a:t>
            </a:r>
            <a:r>
              <a:rPr lang="en-US" baseline="0" dirty="0" err="1"/>
              <a:t>AspenCat</a:t>
            </a:r>
            <a:r>
              <a:rPr lang="en-US" baseline="0" dirty="0"/>
              <a:t>.</a:t>
            </a:r>
          </a:p>
          <a:p>
            <a:endParaRPr lang="en-US" baseline="0" dirty="0"/>
          </a:p>
          <a:p>
            <a:pPr marL="174708" indent="-174708">
              <a:buFont typeface="Arial" panose="020B0604020202020204" pitchFamily="34" charset="0"/>
              <a:buChar char="•"/>
            </a:pPr>
            <a:r>
              <a:rPr lang="en-US" baseline="0" dirty="0"/>
              <a:t>Two Carnegie libraries, one in Trinidad and the other in Silverton.</a:t>
            </a:r>
          </a:p>
          <a:p>
            <a:pPr marL="174708" indent="-174708">
              <a:buFont typeface="Arial" panose="020B0604020202020204" pitchFamily="34" charset="0"/>
              <a:buChar char="•"/>
            </a:pPr>
            <a:endParaRPr lang="en-US" baseline="0" dirty="0"/>
          </a:p>
          <a:p>
            <a:pPr marL="174708" indent="-174708">
              <a:buFont typeface="Arial" panose="020B0604020202020204" pitchFamily="34" charset="0"/>
              <a:buChar char="•"/>
            </a:pPr>
            <a:r>
              <a:rPr lang="en-US" baseline="0" dirty="0"/>
              <a:t>Some newly remodeled and built libraries in Mancos, Dolores and Moffat.</a:t>
            </a:r>
          </a:p>
          <a:p>
            <a:pPr marL="174708" indent="-174708">
              <a:buFont typeface="Arial" panose="020B0604020202020204" pitchFamily="34" charset="0"/>
              <a:buChar char="•"/>
            </a:pPr>
            <a:endParaRPr lang="en-US" baseline="0" dirty="0"/>
          </a:p>
          <a:p>
            <a:pPr marL="174708" indent="-174708">
              <a:buFont typeface="Arial" panose="020B0604020202020204" pitchFamily="34" charset="0"/>
              <a:buChar char="•"/>
            </a:pPr>
            <a:r>
              <a:rPr lang="en-US" baseline="0" dirty="0"/>
              <a:t>A public school building converted into a public library in Walsenburg. </a:t>
            </a:r>
            <a:endParaRPr lang="en-US" dirty="0"/>
          </a:p>
          <a:p>
            <a:endParaRPr lang="en-US" dirty="0"/>
          </a:p>
        </p:txBody>
      </p:sp>
      <p:sp>
        <p:nvSpPr>
          <p:cNvPr id="4" name="Slide Number Placeholder 3"/>
          <p:cNvSpPr>
            <a:spLocks noGrp="1"/>
          </p:cNvSpPr>
          <p:nvPr>
            <p:ph type="sldNum" sz="quarter" idx="10"/>
          </p:nvPr>
        </p:nvSpPr>
        <p:spPr/>
        <p:txBody>
          <a:bodyPr/>
          <a:lstStyle/>
          <a:p>
            <a:fld id="{A2B9C3CF-54C7-4217-B961-7ED1A5CF5247}" type="slidenum">
              <a:rPr lang="en-US" smtClean="0"/>
              <a:t>7</a:t>
            </a:fld>
            <a:endParaRPr lang="en-US"/>
          </a:p>
        </p:txBody>
      </p:sp>
    </p:spTree>
    <p:extLst>
      <p:ext uri="{BB962C8B-B14F-4D97-AF65-F5344CB8AC3E}">
        <p14:creationId xmlns:p14="http://schemas.microsoft.com/office/powerpoint/2010/main" val="4178508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dirty="0">
                <a:latin typeface="Halis R Regular" panose="02000505040000020004" pitchFamily="50" charset="0"/>
                <a:ea typeface="Calibri" panose="020F0502020204030204" pitchFamily="34" charset="0"/>
                <a:cs typeface="Times New Roman" panose="02020603050405020304" pitchFamily="18" charset="0"/>
              </a:rPr>
              <a:t>Ashley</a:t>
            </a:r>
          </a:p>
          <a:p>
            <a:pPr marL="757066" lvl="1" indent="-291179">
              <a:lnSpc>
                <a:spcPct val="115000"/>
              </a:lnSpc>
              <a:buFont typeface="+mj-lt"/>
              <a:buAutoNum type="alphaLcPeriod"/>
            </a:pPr>
            <a:endParaRPr lang="en-US" dirty="0">
              <a:latin typeface="Halis R Regular" panose="02000505040000020004" pitchFamily="50" charset="0"/>
              <a:ea typeface="Calibri" panose="020F0502020204030204" pitchFamily="34" charset="0"/>
              <a:cs typeface="Times New Roman" panose="02020603050405020304" pitchFamily="18" charset="0"/>
            </a:endParaRPr>
          </a:p>
          <a:p>
            <a:pPr marL="291179" indent="-291179">
              <a:lnSpc>
                <a:spcPct val="115000"/>
              </a:lnSpc>
              <a:buFont typeface="+mj-lt"/>
              <a:buAutoNum type="alphaLcPeriod"/>
            </a:pPr>
            <a:r>
              <a:rPr lang="en-US" dirty="0">
                <a:latin typeface="Halis R Regular" panose="02000505040000020004" pitchFamily="50" charset="0"/>
                <a:ea typeface="Calibri" panose="020F0502020204030204" pitchFamily="34" charset="0"/>
                <a:cs typeface="Times New Roman" panose="02020603050405020304" pitchFamily="18" charset="0"/>
              </a:rPr>
              <a:t>Breadth of collection for all libraries</a:t>
            </a:r>
          </a:p>
          <a:p>
            <a:pPr marL="698830" lvl="1" indent="-232943">
              <a:lnSpc>
                <a:spcPct val="115000"/>
              </a:lnSpc>
              <a:buFont typeface="+mj-lt"/>
              <a:buAutoNum type="romanLcPeriod"/>
            </a:pPr>
            <a:r>
              <a:rPr lang="en-US" dirty="0">
                <a:latin typeface="Halis R Regular" panose="02000505040000020004" pitchFamily="50" charset="0"/>
                <a:ea typeface="Calibri" panose="020F0502020204030204" pitchFamily="34" charset="0"/>
                <a:cs typeface="Times New Roman" panose="02020603050405020304" pitchFamily="18" charset="0"/>
              </a:rPr>
              <a:t>Tiny libraries have access to holdings amounting to the size of a major urban library system</a:t>
            </a:r>
          </a:p>
          <a:p>
            <a:pPr marL="1164717" lvl="2" indent="-232943">
              <a:lnSpc>
                <a:spcPct val="115000"/>
              </a:lnSpc>
              <a:buFont typeface="+mj-lt"/>
              <a:buAutoNum type="romanLcPeriod"/>
            </a:pPr>
            <a:r>
              <a:rPr lang="en-US" dirty="0">
                <a:latin typeface="Halis R Regular" panose="02000505040000020004" pitchFamily="50" charset="0"/>
                <a:ea typeface="Calibri" panose="020F0502020204030204" pitchFamily="34" charset="0"/>
                <a:cs typeface="Times New Roman" panose="02020603050405020304" pitchFamily="18" charset="0"/>
              </a:rPr>
              <a:t>Puts materials in the hands of patrons!</a:t>
            </a:r>
          </a:p>
          <a:p>
            <a:pPr marL="1164717" lvl="2" indent="-232943">
              <a:lnSpc>
                <a:spcPct val="115000"/>
              </a:lnSpc>
              <a:buFont typeface="+mj-lt"/>
              <a:buAutoNum type="romanLcPeriod"/>
            </a:pPr>
            <a:r>
              <a:rPr lang="en-US" dirty="0">
                <a:latin typeface="Halis R Regular" panose="02000505040000020004" pitchFamily="50" charset="0"/>
                <a:ea typeface="Calibri" panose="020F0502020204030204" pitchFamily="34" charset="0"/>
                <a:cs typeface="Times New Roman" panose="02020603050405020304" pitchFamily="18" charset="0"/>
              </a:rPr>
              <a:t>Being on a shared system shortens typical ILL wait times, making the process easier for patrons and staff alike…get things quickly. Processes are simplified on the back end.</a:t>
            </a:r>
          </a:p>
          <a:p>
            <a:pPr marL="291179" indent="-291179">
              <a:lnSpc>
                <a:spcPct val="115000"/>
              </a:lnSpc>
              <a:buFont typeface="+mj-lt"/>
              <a:buAutoNum type="alphaLcPeriod"/>
            </a:pPr>
            <a:r>
              <a:rPr lang="en-US" dirty="0">
                <a:latin typeface="Halis R Regular" panose="02000505040000020004" pitchFamily="50" charset="0"/>
                <a:ea typeface="Calibri" panose="020F0502020204030204" pitchFamily="34" charset="0"/>
                <a:cs typeface="Times New Roman" panose="02020603050405020304" pitchFamily="18" charset="0"/>
              </a:rPr>
              <a:t>Affects collection development</a:t>
            </a:r>
          </a:p>
          <a:p>
            <a:pPr marL="698830" lvl="1" indent="-232943">
              <a:lnSpc>
                <a:spcPct val="115000"/>
              </a:lnSpc>
              <a:buFont typeface="+mj-lt"/>
              <a:buAutoNum type="romanLcPeriod"/>
            </a:pPr>
            <a:r>
              <a:rPr lang="en-US" dirty="0">
                <a:latin typeface="Halis R Regular" panose="02000505040000020004" pitchFamily="50" charset="0"/>
                <a:ea typeface="Calibri" panose="020F0502020204030204" pitchFamily="34" charset="0"/>
                <a:cs typeface="Times New Roman" panose="02020603050405020304" pitchFamily="18" charset="0"/>
              </a:rPr>
              <a:t>Money can be spent on materials that are actually in demand because of resource sharing for materials such as classics or niche items</a:t>
            </a:r>
          </a:p>
          <a:p>
            <a:pPr marL="698830" lvl="1" indent="-232943">
              <a:lnSpc>
                <a:spcPct val="115000"/>
              </a:lnSpc>
              <a:buFont typeface="+mj-lt"/>
              <a:buAutoNum type="romanLcPeriod"/>
            </a:pPr>
            <a:r>
              <a:rPr lang="en-US" dirty="0">
                <a:latin typeface="Halis R Regular" panose="02000505040000020004" pitchFamily="50" charset="0"/>
                <a:ea typeface="Calibri" panose="020F0502020204030204" pitchFamily="34" charset="0"/>
                <a:cs typeface="Times New Roman" panose="02020603050405020304" pitchFamily="18" charset="0"/>
              </a:rPr>
              <a:t>Libraries increase their relevancy to patrons by having the chance to make purchases that meet their communities’ needs</a:t>
            </a:r>
          </a:p>
          <a:p>
            <a:pPr marL="698830" lvl="1" indent="-232943">
              <a:lnSpc>
                <a:spcPct val="115000"/>
              </a:lnSpc>
              <a:buFont typeface="+mj-lt"/>
              <a:buAutoNum type="romanLcPeriod"/>
            </a:pPr>
            <a:r>
              <a:rPr lang="en-US" dirty="0">
                <a:latin typeface="Halis R Regular" panose="02000505040000020004" pitchFamily="50" charset="0"/>
                <a:ea typeface="Calibri" panose="020F0502020204030204" pitchFamily="34" charset="0"/>
                <a:cs typeface="Times New Roman" panose="02020603050405020304" pitchFamily="18" charset="0"/>
              </a:rPr>
              <a:t>Variety of library types increases access to materials that patrons might not usually have access to due to collection, budgetary or geographical restraints</a:t>
            </a:r>
          </a:p>
          <a:p>
            <a:pPr marL="1164717" lvl="2" indent="-232943">
              <a:lnSpc>
                <a:spcPct val="115000"/>
              </a:lnSpc>
              <a:buFont typeface="+mj-lt"/>
              <a:buAutoNum type="romanLcPeriod"/>
            </a:pPr>
            <a:r>
              <a:rPr lang="en-US" dirty="0">
                <a:latin typeface="Halis R Regular" panose="02000505040000020004" pitchFamily="50" charset="0"/>
                <a:ea typeface="Calibri" panose="020F0502020204030204" pitchFamily="34" charset="0"/>
                <a:cs typeface="Times New Roman" panose="02020603050405020304" pitchFamily="18" charset="0"/>
              </a:rPr>
              <a:t>Academic library patrons have access to popular leisure materials, public library patrons have access to academically focused materials, school libraries have access to both types of items they usually don’t have budgets to purchase</a:t>
            </a:r>
          </a:p>
          <a:p>
            <a:pPr marL="1164717" lvl="2" indent="-232943">
              <a:lnSpc>
                <a:spcPct val="115000"/>
              </a:lnSpc>
              <a:buFont typeface="+mj-lt"/>
              <a:buAutoNum type="romanLcPeriod"/>
            </a:pPr>
            <a:r>
              <a:rPr lang="en-US" dirty="0">
                <a:latin typeface="Halis R Regular" panose="02000505040000020004" pitchFamily="50" charset="0"/>
                <a:ea typeface="Calibri" panose="020F0502020204030204" pitchFamily="34" charset="0"/>
                <a:cs typeface="Times New Roman" panose="02020603050405020304" pitchFamily="18" charset="0"/>
              </a:rPr>
              <a:t>Popular visual materials for communities without stable Internet/streaming access…increases use of libraries even in small communities because they put relevant materials in the hands of patrons.</a:t>
            </a:r>
          </a:p>
          <a:p>
            <a:pPr marL="232943" indent="-232943">
              <a:lnSpc>
                <a:spcPct val="115000"/>
              </a:lnSpc>
              <a:buFont typeface="+mj-lt"/>
              <a:buAutoNum type="alphaLcPeriod"/>
            </a:pPr>
            <a:r>
              <a:rPr lang="en-US" dirty="0">
                <a:latin typeface="Halis R Regular" panose="02000505040000020004" pitchFamily="50" charset="0"/>
                <a:ea typeface="Calibri" panose="020F0502020204030204" pitchFamily="34" charset="0"/>
                <a:cs typeface="Times New Roman" panose="02020603050405020304" pitchFamily="18" charset="0"/>
              </a:rPr>
              <a:t>Creates an active network between rural Colorado libraries with shared purpose and needs</a:t>
            </a:r>
          </a:p>
          <a:p>
            <a:pPr marL="698830" lvl="1" indent="-232943">
              <a:lnSpc>
                <a:spcPct val="115000"/>
              </a:lnSpc>
              <a:spcAft>
                <a:spcPts val="1019"/>
              </a:spcAft>
              <a:buFont typeface="+mj-lt"/>
              <a:buAutoNum type="romanLcPeriod"/>
            </a:pPr>
            <a:r>
              <a:rPr lang="en-US" dirty="0">
                <a:latin typeface="Halis R Regular" panose="02000505040000020004" pitchFamily="50" charset="0"/>
                <a:ea typeface="Calibri" panose="020F0502020204030204" pitchFamily="34" charset="0"/>
                <a:cs typeface="Times New Roman" panose="02020603050405020304" pitchFamily="18" charset="0"/>
              </a:rPr>
              <a:t>Opens the door to conversations about information organization and overarching library practices for individuals not familiar to the field</a:t>
            </a:r>
          </a:p>
          <a:p>
            <a:pPr marL="698830" lvl="1" indent="-232943">
              <a:lnSpc>
                <a:spcPct val="115000"/>
              </a:lnSpc>
              <a:spcAft>
                <a:spcPts val="1019"/>
              </a:spcAft>
              <a:buFont typeface="+mj-lt"/>
              <a:buAutoNum type="romanLcPeriod"/>
            </a:pPr>
            <a:r>
              <a:rPr lang="en-US" dirty="0">
                <a:latin typeface="Halis R Regular" panose="02000505040000020004" pitchFamily="50" charset="0"/>
                <a:ea typeface="Calibri" panose="020F0502020204030204" pitchFamily="34" charset="0"/>
                <a:cs typeface="Times New Roman" panose="02020603050405020304" pitchFamily="18" charset="0"/>
              </a:rPr>
              <a:t>Not only about item sharing. Libraries make connections with similar institutions with similar issues and strengths</a:t>
            </a:r>
          </a:p>
          <a:p>
            <a:pPr marL="1164717" lvl="2" indent="-232943">
              <a:lnSpc>
                <a:spcPct val="115000"/>
              </a:lnSpc>
              <a:spcAft>
                <a:spcPts val="1019"/>
              </a:spcAft>
              <a:buFont typeface="+mj-lt"/>
              <a:buAutoNum type="romanLcPeriod"/>
            </a:pPr>
            <a:endParaRPr lang="en-US" dirty="0">
              <a:latin typeface="Halis R Regular" panose="02000505040000020004" pitchFamily="50"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A2B9C3CF-54C7-4217-B961-7ED1A5CF5247}" type="slidenum">
              <a:rPr lang="en-US" smtClean="0"/>
              <a:t>8</a:t>
            </a:fld>
            <a:endParaRPr lang="en-US"/>
          </a:p>
        </p:txBody>
      </p:sp>
    </p:spTree>
    <p:extLst>
      <p:ext uri="{BB962C8B-B14F-4D97-AF65-F5344CB8AC3E}">
        <p14:creationId xmlns:p14="http://schemas.microsoft.com/office/powerpoint/2010/main" val="4079198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dirty="0">
                <a:latin typeface="Halis R Regular" panose="02000505040000020004" pitchFamily="50" charset="0"/>
                <a:ea typeface="Calibri" panose="020F0502020204030204" pitchFamily="34" charset="0"/>
                <a:cs typeface="Times New Roman" panose="02020603050405020304" pitchFamily="18" charset="0"/>
              </a:rPr>
              <a:t>Ashley</a:t>
            </a:r>
          </a:p>
          <a:p>
            <a:pPr marL="232943" indent="-232943">
              <a:lnSpc>
                <a:spcPct val="115000"/>
              </a:lnSpc>
              <a:buFont typeface="Arial" panose="020B0604020202020204" pitchFamily="34" charset="0"/>
              <a:buChar char="•"/>
            </a:pPr>
            <a:endParaRPr lang="en-US" dirty="0">
              <a:latin typeface="Halis R Regular" panose="02000505040000020004" pitchFamily="50" charset="0"/>
              <a:ea typeface="Calibri" panose="020F0502020204030204" pitchFamily="34" charset="0"/>
              <a:cs typeface="Times New Roman" panose="02020603050405020304" pitchFamily="18" charset="0"/>
            </a:endParaRPr>
          </a:p>
          <a:p>
            <a:pPr marL="232943" indent="-232943">
              <a:lnSpc>
                <a:spcPct val="115000"/>
              </a:lnSpc>
              <a:buFont typeface="Arial" panose="020B0604020202020204" pitchFamily="34" charset="0"/>
              <a:buChar char="•"/>
            </a:pPr>
            <a:r>
              <a:rPr lang="en-US" dirty="0">
                <a:latin typeface="Halis R Regular" panose="02000505040000020004" pitchFamily="50" charset="0"/>
                <a:ea typeface="Calibri" panose="020F0502020204030204" pitchFamily="34" charset="0"/>
                <a:cs typeface="Times New Roman" panose="02020603050405020304" pitchFamily="18" charset="0"/>
              </a:rPr>
              <a:t>AspenCat libraries patrons have access to 1.3 million physical items (DVDS, Audiobooks, Books) thanks to resource sharing</a:t>
            </a:r>
          </a:p>
          <a:p>
            <a:pPr marL="232943" indent="-232943">
              <a:lnSpc>
                <a:spcPct val="115000"/>
              </a:lnSpc>
              <a:buFont typeface="Arial" panose="020B0604020202020204" pitchFamily="34" charset="0"/>
              <a:buChar char="•"/>
            </a:pPr>
            <a:r>
              <a:rPr lang="en-US" dirty="0">
                <a:latin typeface="Halis R Regular" panose="02000505040000020004" pitchFamily="50" charset="0"/>
                <a:ea typeface="Calibri" panose="020F0502020204030204" pitchFamily="34" charset="0"/>
                <a:cs typeface="Times New Roman" panose="02020603050405020304" pitchFamily="18" charset="0"/>
              </a:rPr>
              <a:t>In comparison to major urban library system: DPL has 1.3 million print volumes, </a:t>
            </a:r>
            <a:r>
              <a:rPr lang="en-US" dirty="0" err="1">
                <a:latin typeface="Halis R Regular" panose="02000505040000020004" pitchFamily="50" charset="0"/>
                <a:ea typeface="Calibri" panose="020F0502020204030204" pitchFamily="34" charset="0"/>
                <a:cs typeface="Times New Roman" panose="02020603050405020304" pitchFamily="18" charset="0"/>
              </a:rPr>
              <a:t>JeffCo</a:t>
            </a:r>
            <a:r>
              <a:rPr lang="en-US" dirty="0">
                <a:latin typeface="Halis R Regular" panose="02000505040000020004" pitchFamily="50" charset="0"/>
                <a:ea typeface="Calibri" panose="020F0502020204030204" pitchFamily="34" charset="0"/>
                <a:cs typeface="Times New Roman" panose="02020603050405020304" pitchFamily="18" charset="0"/>
              </a:rPr>
              <a:t> has 727K print volumes (LRS Data, 2014)</a:t>
            </a:r>
          </a:p>
          <a:p>
            <a:pPr marL="232943" indent="-232943">
              <a:lnSpc>
                <a:spcPct val="115000"/>
              </a:lnSpc>
              <a:buFont typeface="Arial" panose="020B0604020202020204" pitchFamily="34" charset="0"/>
              <a:buChar char="•"/>
            </a:pPr>
            <a:r>
              <a:rPr lang="en-US" dirty="0">
                <a:latin typeface="Halis R Regular" panose="02000505040000020004" pitchFamily="50" charset="0"/>
                <a:ea typeface="Calibri" panose="020F0502020204030204" pitchFamily="34" charset="0"/>
                <a:cs typeface="Times New Roman" panose="02020603050405020304" pitchFamily="18" charset="0"/>
              </a:rPr>
              <a:t>SWIFT is still a valuable and used service for </a:t>
            </a:r>
            <a:r>
              <a:rPr lang="en-US" dirty="0" err="1">
                <a:latin typeface="Halis R Regular" panose="02000505040000020004" pitchFamily="50" charset="0"/>
                <a:ea typeface="Calibri" panose="020F0502020204030204" pitchFamily="34" charset="0"/>
                <a:cs typeface="Times New Roman" panose="02020603050405020304" pitchFamily="18" charset="0"/>
              </a:rPr>
              <a:t>AspenCat</a:t>
            </a:r>
            <a:r>
              <a:rPr lang="en-US" dirty="0">
                <a:latin typeface="Halis R Regular" panose="02000505040000020004" pitchFamily="50" charset="0"/>
                <a:ea typeface="Calibri" panose="020F0502020204030204" pitchFamily="34" charset="0"/>
                <a:cs typeface="Times New Roman" panose="02020603050405020304" pitchFamily="18" charset="0"/>
              </a:rPr>
              <a:t> libraries, though it’s no longer the primary source of ILL because of the growing breadth of the </a:t>
            </a:r>
            <a:r>
              <a:rPr lang="en-US" dirty="0" err="1">
                <a:latin typeface="Halis R Regular" panose="02000505040000020004" pitchFamily="50" charset="0"/>
                <a:ea typeface="Calibri" panose="020F0502020204030204" pitchFamily="34" charset="0"/>
                <a:cs typeface="Times New Roman" panose="02020603050405020304" pitchFamily="18" charset="0"/>
              </a:rPr>
              <a:t>AspenCat</a:t>
            </a:r>
            <a:r>
              <a:rPr lang="en-US" dirty="0">
                <a:latin typeface="Halis R Regular" panose="02000505040000020004" pitchFamily="50" charset="0"/>
                <a:ea typeface="Calibri" panose="020F0502020204030204" pitchFamily="34" charset="0"/>
                <a:cs typeface="Times New Roman" panose="02020603050405020304" pitchFamily="18" charset="0"/>
              </a:rPr>
              <a:t> catalog</a:t>
            </a:r>
          </a:p>
          <a:p>
            <a:endParaRPr lang="en-US" dirty="0"/>
          </a:p>
        </p:txBody>
      </p:sp>
      <p:sp>
        <p:nvSpPr>
          <p:cNvPr id="4" name="Slide Number Placeholder 3"/>
          <p:cNvSpPr>
            <a:spLocks noGrp="1"/>
          </p:cNvSpPr>
          <p:nvPr>
            <p:ph type="sldNum" sz="quarter" idx="10"/>
          </p:nvPr>
        </p:nvSpPr>
        <p:spPr/>
        <p:txBody>
          <a:bodyPr/>
          <a:lstStyle/>
          <a:p>
            <a:fld id="{A2B9C3CF-54C7-4217-B961-7ED1A5CF5247}" type="slidenum">
              <a:rPr lang="en-US" smtClean="0"/>
              <a:t>9</a:t>
            </a:fld>
            <a:endParaRPr lang="en-US"/>
          </a:p>
        </p:txBody>
      </p:sp>
    </p:spTree>
    <p:extLst>
      <p:ext uri="{BB962C8B-B14F-4D97-AF65-F5344CB8AC3E}">
        <p14:creationId xmlns:p14="http://schemas.microsoft.com/office/powerpoint/2010/main" val="1959979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781749"/>
            <a:ext cx="7772400" cy="1104451"/>
          </a:xfrm>
        </p:spPr>
        <p:txBody>
          <a:bodyPr/>
          <a:lstStyle>
            <a:lvl1pPr algn="ctr">
              <a:defRPr sz="4000" b="1"/>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DACFD2E-236B-4751-9180-1F7B46FC11F6}" type="datetimeFigureOut">
              <a:rPr lang="en-US" smtClean="0"/>
              <a:t>4/22/2016</a:t>
            </a:fld>
            <a:endParaRPr lang="en-US"/>
          </a:p>
        </p:txBody>
      </p:sp>
      <p:sp>
        <p:nvSpPr>
          <p:cNvPr id="5" name="Footer Placeholder 4"/>
          <p:cNvSpPr>
            <a:spLocks noGrp="1"/>
          </p:cNvSpPr>
          <p:nvPr>
            <p:ph type="ftr" sz="quarter" idx="11"/>
          </p:nvPr>
        </p:nvSpPr>
        <p:spPr/>
        <p:txBody>
          <a:bodyPr/>
          <a:lstStyle/>
          <a:p>
            <a:r>
              <a:rPr lang="en-US" dirty="0"/>
              <a:t>www.clicweb.org</a:t>
            </a:r>
          </a:p>
        </p:txBody>
      </p:sp>
      <p:sp>
        <p:nvSpPr>
          <p:cNvPr id="6" name="Slide Number Placeholder 5"/>
          <p:cNvSpPr>
            <a:spLocks noGrp="1"/>
          </p:cNvSpPr>
          <p:nvPr>
            <p:ph type="sldNum" sz="quarter" idx="12"/>
          </p:nvPr>
        </p:nvSpPr>
        <p:spPr/>
        <p:txBody>
          <a:bodyPr/>
          <a:lstStyle/>
          <a:p>
            <a:fld id="{50FDB26A-EF0B-45AC-B075-D0DE1BCB5BF8}" type="slidenum">
              <a:rPr lang="en-US" smtClean="0"/>
              <a:t>‹#›</a:t>
            </a:fld>
            <a:endParaRPr lang="en-US"/>
          </a:p>
        </p:txBody>
      </p:sp>
    </p:spTree>
    <p:extLst>
      <p:ext uri="{BB962C8B-B14F-4D97-AF65-F5344CB8AC3E}">
        <p14:creationId xmlns:p14="http://schemas.microsoft.com/office/powerpoint/2010/main" val="570430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ACFD2E-236B-4751-9180-1F7B46FC11F6}" type="datetimeFigureOut">
              <a:rPr lang="en-US" smtClean="0"/>
              <a:t>4/22/2016</a:t>
            </a:fld>
            <a:endParaRPr lang="en-US"/>
          </a:p>
        </p:txBody>
      </p:sp>
      <p:sp>
        <p:nvSpPr>
          <p:cNvPr id="5" name="Footer Placeholder 4"/>
          <p:cNvSpPr>
            <a:spLocks noGrp="1"/>
          </p:cNvSpPr>
          <p:nvPr>
            <p:ph type="ftr" sz="quarter" idx="11"/>
          </p:nvPr>
        </p:nvSpPr>
        <p:spPr/>
        <p:txBody>
          <a:bodyPr/>
          <a:lstStyle/>
          <a:p>
            <a:r>
              <a:rPr lang="en-US" dirty="0"/>
              <a:t>www.clicweb.org</a:t>
            </a:r>
          </a:p>
        </p:txBody>
      </p:sp>
      <p:sp>
        <p:nvSpPr>
          <p:cNvPr id="6" name="Slide Number Placeholder 5"/>
          <p:cNvSpPr>
            <a:spLocks noGrp="1"/>
          </p:cNvSpPr>
          <p:nvPr>
            <p:ph type="sldNum" sz="quarter" idx="12"/>
          </p:nvPr>
        </p:nvSpPr>
        <p:spPr/>
        <p:txBody>
          <a:bodyPr/>
          <a:lstStyle/>
          <a:p>
            <a:fld id="{50FDB26A-EF0B-45AC-B075-D0DE1BCB5BF8}" type="slidenum">
              <a:rPr lang="en-US" smtClean="0"/>
              <a:t>‹#›</a:t>
            </a:fld>
            <a:endParaRPr lang="en-US"/>
          </a:p>
        </p:txBody>
      </p:sp>
      <p:sp>
        <p:nvSpPr>
          <p:cNvPr id="7" name="Rectangle 6"/>
          <p:cNvSpPr/>
          <p:nvPr userDrawn="1"/>
        </p:nvSpPr>
        <p:spPr>
          <a:xfrm>
            <a:off x="6324600" y="1143000"/>
            <a:ext cx="25146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4813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DACFD2E-236B-4751-9180-1F7B46FC11F6}" type="datetimeFigureOut">
              <a:rPr lang="en-US" smtClean="0"/>
              <a:t>4/22/2016</a:t>
            </a:fld>
            <a:endParaRPr lang="en-US"/>
          </a:p>
        </p:txBody>
      </p:sp>
      <p:sp>
        <p:nvSpPr>
          <p:cNvPr id="5" name="Footer Placeholder 4"/>
          <p:cNvSpPr>
            <a:spLocks noGrp="1"/>
          </p:cNvSpPr>
          <p:nvPr>
            <p:ph type="ftr" sz="quarter" idx="11"/>
          </p:nvPr>
        </p:nvSpPr>
        <p:spPr/>
        <p:txBody>
          <a:bodyPr/>
          <a:lstStyle/>
          <a:p>
            <a:r>
              <a:rPr lang="en-US" dirty="0"/>
              <a:t>www.clicweb.org</a:t>
            </a:r>
          </a:p>
        </p:txBody>
      </p:sp>
      <p:sp>
        <p:nvSpPr>
          <p:cNvPr id="6" name="Slide Number Placeholder 5"/>
          <p:cNvSpPr>
            <a:spLocks noGrp="1"/>
          </p:cNvSpPr>
          <p:nvPr>
            <p:ph type="sldNum" sz="quarter" idx="12"/>
          </p:nvPr>
        </p:nvSpPr>
        <p:spPr/>
        <p:txBody>
          <a:bodyPr/>
          <a:lstStyle/>
          <a:p>
            <a:fld id="{50FDB26A-EF0B-45AC-B075-D0DE1BCB5BF8}" type="slidenum">
              <a:rPr lang="en-US" smtClean="0"/>
              <a:t>‹#›</a:t>
            </a:fld>
            <a:endParaRPr lang="en-US"/>
          </a:p>
        </p:txBody>
      </p:sp>
      <p:sp>
        <p:nvSpPr>
          <p:cNvPr id="7" name="Rectangle 6"/>
          <p:cNvSpPr/>
          <p:nvPr userDrawn="1"/>
        </p:nvSpPr>
        <p:spPr>
          <a:xfrm>
            <a:off x="6324600" y="1143000"/>
            <a:ext cx="25146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2510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ACFD2E-236B-4751-9180-1F7B46FC11F6}" type="datetimeFigureOut">
              <a:rPr lang="en-US" smtClean="0"/>
              <a:t>4/22/2016</a:t>
            </a:fld>
            <a:endParaRPr lang="en-US"/>
          </a:p>
        </p:txBody>
      </p:sp>
      <p:sp>
        <p:nvSpPr>
          <p:cNvPr id="5" name="Footer Placeholder 4"/>
          <p:cNvSpPr>
            <a:spLocks noGrp="1"/>
          </p:cNvSpPr>
          <p:nvPr>
            <p:ph type="ftr" sz="quarter" idx="11"/>
          </p:nvPr>
        </p:nvSpPr>
        <p:spPr/>
        <p:txBody>
          <a:bodyPr/>
          <a:lstStyle/>
          <a:p>
            <a:r>
              <a:rPr lang="en-US" dirty="0"/>
              <a:t>www.clicweb.org</a:t>
            </a:r>
          </a:p>
        </p:txBody>
      </p:sp>
      <p:sp>
        <p:nvSpPr>
          <p:cNvPr id="6" name="Slide Number Placeholder 5"/>
          <p:cNvSpPr>
            <a:spLocks noGrp="1"/>
          </p:cNvSpPr>
          <p:nvPr>
            <p:ph type="sldNum" sz="quarter" idx="12"/>
          </p:nvPr>
        </p:nvSpPr>
        <p:spPr/>
        <p:txBody>
          <a:bodyPr/>
          <a:lstStyle/>
          <a:p>
            <a:fld id="{50FDB26A-EF0B-45AC-B075-D0DE1BCB5BF8}" type="slidenum">
              <a:rPr lang="en-US" smtClean="0"/>
              <a:t>‹#›</a:t>
            </a:fld>
            <a:endParaRPr lang="en-US"/>
          </a:p>
        </p:txBody>
      </p:sp>
      <p:sp>
        <p:nvSpPr>
          <p:cNvPr id="7" name="Rectangle 6"/>
          <p:cNvSpPr/>
          <p:nvPr userDrawn="1"/>
        </p:nvSpPr>
        <p:spPr>
          <a:xfrm>
            <a:off x="6324600" y="1143000"/>
            <a:ext cx="25146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0564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ACFD2E-236B-4751-9180-1F7B46FC11F6}" type="datetimeFigureOut">
              <a:rPr lang="en-US" smtClean="0"/>
              <a:t>4/22/2016</a:t>
            </a:fld>
            <a:endParaRPr lang="en-US"/>
          </a:p>
        </p:txBody>
      </p:sp>
      <p:sp>
        <p:nvSpPr>
          <p:cNvPr id="5" name="Footer Placeholder 4"/>
          <p:cNvSpPr>
            <a:spLocks noGrp="1"/>
          </p:cNvSpPr>
          <p:nvPr>
            <p:ph type="ftr" sz="quarter" idx="11"/>
          </p:nvPr>
        </p:nvSpPr>
        <p:spPr/>
        <p:txBody>
          <a:bodyPr/>
          <a:lstStyle/>
          <a:p>
            <a:r>
              <a:rPr lang="en-US" dirty="0"/>
              <a:t>www.clicweb.org</a:t>
            </a:r>
          </a:p>
        </p:txBody>
      </p:sp>
      <p:sp>
        <p:nvSpPr>
          <p:cNvPr id="6" name="Slide Number Placeholder 5"/>
          <p:cNvSpPr>
            <a:spLocks noGrp="1"/>
          </p:cNvSpPr>
          <p:nvPr>
            <p:ph type="sldNum" sz="quarter" idx="12"/>
          </p:nvPr>
        </p:nvSpPr>
        <p:spPr/>
        <p:txBody>
          <a:bodyPr/>
          <a:lstStyle/>
          <a:p>
            <a:fld id="{50FDB26A-EF0B-45AC-B075-D0DE1BCB5BF8}" type="slidenum">
              <a:rPr lang="en-US" smtClean="0"/>
              <a:t>‹#›</a:t>
            </a:fld>
            <a:endParaRPr lang="en-US"/>
          </a:p>
        </p:txBody>
      </p:sp>
      <p:sp>
        <p:nvSpPr>
          <p:cNvPr id="7" name="Rectangle 6"/>
          <p:cNvSpPr/>
          <p:nvPr userDrawn="1"/>
        </p:nvSpPr>
        <p:spPr>
          <a:xfrm>
            <a:off x="6324600" y="1143000"/>
            <a:ext cx="25146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7867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DACFD2E-236B-4751-9180-1F7B46FC11F6}" type="datetimeFigureOut">
              <a:rPr lang="en-US" smtClean="0"/>
              <a:t>4/22/2016</a:t>
            </a:fld>
            <a:endParaRPr lang="en-US"/>
          </a:p>
        </p:txBody>
      </p:sp>
      <p:sp>
        <p:nvSpPr>
          <p:cNvPr id="6" name="Footer Placeholder 5"/>
          <p:cNvSpPr>
            <a:spLocks noGrp="1"/>
          </p:cNvSpPr>
          <p:nvPr>
            <p:ph type="ftr" sz="quarter" idx="11"/>
          </p:nvPr>
        </p:nvSpPr>
        <p:spPr/>
        <p:txBody>
          <a:bodyPr/>
          <a:lstStyle/>
          <a:p>
            <a:r>
              <a:rPr lang="en-US" dirty="0"/>
              <a:t>www.clicweb.org</a:t>
            </a:r>
          </a:p>
        </p:txBody>
      </p:sp>
      <p:sp>
        <p:nvSpPr>
          <p:cNvPr id="7" name="Slide Number Placeholder 6"/>
          <p:cNvSpPr>
            <a:spLocks noGrp="1"/>
          </p:cNvSpPr>
          <p:nvPr>
            <p:ph type="sldNum" sz="quarter" idx="12"/>
          </p:nvPr>
        </p:nvSpPr>
        <p:spPr/>
        <p:txBody>
          <a:bodyPr/>
          <a:lstStyle/>
          <a:p>
            <a:fld id="{50FDB26A-EF0B-45AC-B075-D0DE1BCB5BF8}" type="slidenum">
              <a:rPr lang="en-US" smtClean="0"/>
              <a:t>‹#›</a:t>
            </a:fld>
            <a:endParaRPr lang="en-US"/>
          </a:p>
        </p:txBody>
      </p:sp>
      <p:sp>
        <p:nvSpPr>
          <p:cNvPr id="8" name="Rectangle 7"/>
          <p:cNvSpPr/>
          <p:nvPr userDrawn="1"/>
        </p:nvSpPr>
        <p:spPr>
          <a:xfrm>
            <a:off x="6324600" y="1143000"/>
            <a:ext cx="25146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960438"/>
            <a:ext cx="5715000" cy="639762"/>
          </a:xfrm>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58929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884238"/>
            <a:ext cx="5715000" cy="639762"/>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DACFD2E-236B-4751-9180-1F7B46FC11F6}" type="datetimeFigureOut">
              <a:rPr lang="en-US" smtClean="0"/>
              <a:t>4/22/2016</a:t>
            </a:fld>
            <a:endParaRPr lang="en-US"/>
          </a:p>
        </p:txBody>
      </p:sp>
      <p:sp>
        <p:nvSpPr>
          <p:cNvPr id="8" name="Footer Placeholder 7"/>
          <p:cNvSpPr>
            <a:spLocks noGrp="1"/>
          </p:cNvSpPr>
          <p:nvPr>
            <p:ph type="ftr" sz="quarter" idx="11"/>
          </p:nvPr>
        </p:nvSpPr>
        <p:spPr/>
        <p:txBody>
          <a:bodyPr/>
          <a:lstStyle/>
          <a:p>
            <a:r>
              <a:rPr lang="en-US" dirty="0"/>
              <a:t>www.clicweb.org</a:t>
            </a:r>
          </a:p>
        </p:txBody>
      </p:sp>
      <p:sp>
        <p:nvSpPr>
          <p:cNvPr id="9" name="Slide Number Placeholder 8"/>
          <p:cNvSpPr>
            <a:spLocks noGrp="1"/>
          </p:cNvSpPr>
          <p:nvPr>
            <p:ph type="sldNum" sz="quarter" idx="12"/>
          </p:nvPr>
        </p:nvSpPr>
        <p:spPr/>
        <p:txBody>
          <a:bodyPr/>
          <a:lstStyle/>
          <a:p>
            <a:fld id="{50FDB26A-EF0B-45AC-B075-D0DE1BCB5BF8}" type="slidenum">
              <a:rPr lang="en-US" smtClean="0"/>
              <a:t>‹#›</a:t>
            </a:fld>
            <a:endParaRPr lang="en-US"/>
          </a:p>
        </p:txBody>
      </p:sp>
      <p:sp>
        <p:nvSpPr>
          <p:cNvPr id="10" name="Rectangle 9"/>
          <p:cNvSpPr/>
          <p:nvPr userDrawn="1"/>
        </p:nvSpPr>
        <p:spPr>
          <a:xfrm>
            <a:off x="6324600" y="1143000"/>
            <a:ext cx="25146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793214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2" name="Title 1"/>
          <p:cNvSpPr>
            <a:spLocks noGrp="1"/>
          </p:cNvSpPr>
          <p:nvPr>
            <p:ph type="title" hasCustomPrompt="1"/>
          </p:nvPr>
        </p:nvSpPr>
        <p:spPr>
          <a:xfrm>
            <a:off x="457200" y="3200400"/>
            <a:ext cx="8229600" cy="709714"/>
          </a:xfrm>
        </p:spPr>
        <p:txBody>
          <a:bodyPr>
            <a:normAutofit/>
          </a:bodyPr>
          <a:lstStyle>
            <a:lvl1pPr algn="ctr">
              <a:defRPr sz="3600" b="1"/>
            </a:lvl1pPr>
          </a:lstStyle>
          <a:p>
            <a:r>
              <a:rPr lang="en-US" dirty="0"/>
              <a:t>EDIT THE TITLE</a:t>
            </a:r>
          </a:p>
        </p:txBody>
      </p:sp>
      <p:sp>
        <p:nvSpPr>
          <p:cNvPr id="3" name="Date Placeholder 2"/>
          <p:cNvSpPr>
            <a:spLocks noGrp="1"/>
          </p:cNvSpPr>
          <p:nvPr>
            <p:ph type="dt" sz="half" idx="10"/>
          </p:nvPr>
        </p:nvSpPr>
        <p:spPr/>
        <p:txBody>
          <a:bodyPr/>
          <a:lstStyle/>
          <a:p>
            <a:fld id="{8DACFD2E-236B-4751-9180-1F7B46FC11F6}" type="datetimeFigureOut">
              <a:rPr lang="en-US" smtClean="0"/>
              <a:t>4/22/2016</a:t>
            </a:fld>
            <a:endParaRPr lang="en-US"/>
          </a:p>
        </p:txBody>
      </p:sp>
      <p:sp>
        <p:nvSpPr>
          <p:cNvPr id="4" name="Footer Placeholder 3"/>
          <p:cNvSpPr>
            <a:spLocks noGrp="1"/>
          </p:cNvSpPr>
          <p:nvPr>
            <p:ph type="ftr" sz="quarter" idx="11"/>
          </p:nvPr>
        </p:nvSpPr>
        <p:spPr/>
        <p:txBody>
          <a:bodyPr/>
          <a:lstStyle/>
          <a:p>
            <a:r>
              <a:rPr lang="en-US" dirty="0"/>
              <a:t>www.clicweb.org</a:t>
            </a:r>
          </a:p>
        </p:txBody>
      </p:sp>
      <p:sp>
        <p:nvSpPr>
          <p:cNvPr id="5" name="Slide Number Placeholder 4"/>
          <p:cNvSpPr>
            <a:spLocks noGrp="1"/>
          </p:cNvSpPr>
          <p:nvPr>
            <p:ph type="sldNum" sz="quarter" idx="12"/>
          </p:nvPr>
        </p:nvSpPr>
        <p:spPr/>
        <p:txBody>
          <a:bodyPr/>
          <a:lstStyle/>
          <a:p>
            <a:fld id="{50FDB26A-EF0B-45AC-B075-D0DE1BCB5BF8}" type="slidenum">
              <a:rPr lang="en-US" smtClean="0"/>
              <a:t>‹#›</a:t>
            </a:fld>
            <a:endParaRPr lang="en-US"/>
          </a:p>
        </p:txBody>
      </p:sp>
    </p:spTree>
    <p:extLst>
      <p:ext uri="{BB962C8B-B14F-4D97-AF65-F5344CB8AC3E}">
        <p14:creationId xmlns:p14="http://schemas.microsoft.com/office/powerpoint/2010/main" val="3308570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ACFD2E-236B-4751-9180-1F7B46FC11F6}" type="datetimeFigureOut">
              <a:rPr lang="en-US" smtClean="0"/>
              <a:t>4/22/2016</a:t>
            </a:fld>
            <a:endParaRPr lang="en-US"/>
          </a:p>
        </p:txBody>
      </p:sp>
      <p:sp>
        <p:nvSpPr>
          <p:cNvPr id="3" name="Footer Placeholder 2"/>
          <p:cNvSpPr>
            <a:spLocks noGrp="1"/>
          </p:cNvSpPr>
          <p:nvPr>
            <p:ph type="ftr" sz="quarter" idx="11"/>
          </p:nvPr>
        </p:nvSpPr>
        <p:spPr/>
        <p:txBody>
          <a:bodyPr/>
          <a:lstStyle/>
          <a:p>
            <a:r>
              <a:rPr lang="en-US" dirty="0"/>
              <a:t>www.clicweb.org</a:t>
            </a:r>
          </a:p>
        </p:txBody>
      </p:sp>
      <p:sp>
        <p:nvSpPr>
          <p:cNvPr id="4" name="Slide Number Placeholder 3"/>
          <p:cNvSpPr>
            <a:spLocks noGrp="1"/>
          </p:cNvSpPr>
          <p:nvPr>
            <p:ph type="sldNum" sz="quarter" idx="12"/>
          </p:nvPr>
        </p:nvSpPr>
        <p:spPr/>
        <p:txBody>
          <a:bodyPr/>
          <a:lstStyle/>
          <a:p>
            <a:fld id="{50FDB26A-EF0B-45AC-B075-D0DE1BCB5BF8}" type="slidenum">
              <a:rPr lang="en-US" smtClean="0"/>
              <a:t>‹#›</a:t>
            </a:fld>
            <a:endParaRPr lang="en-US"/>
          </a:p>
        </p:txBody>
      </p:sp>
      <p:sp>
        <p:nvSpPr>
          <p:cNvPr id="5" name="Rectangle 4"/>
          <p:cNvSpPr/>
          <p:nvPr userDrawn="1"/>
        </p:nvSpPr>
        <p:spPr>
          <a:xfrm>
            <a:off x="6324600" y="1143000"/>
            <a:ext cx="25146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8270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438400"/>
            <a:ext cx="5111750" cy="3687763"/>
          </a:xfrm>
        </p:spPr>
        <p:txBody>
          <a:bodyPr>
            <a:normAutofit/>
          </a:bodyPr>
          <a:lstStyle>
            <a:lvl1pPr>
              <a:defRPr sz="2800"/>
            </a:lvl1pPr>
            <a:lvl2pPr>
              <a:defRPr sz="2800"/>
            </a:lvl2pPr>
            <a:lvl3pPr>
              <a:defRPr sz="2800"/>
            </a:lvl3pPr>
            <a:lvl4pPr>
              <a:defRPr sz="2800"/>
            </a:lvl4pPr>
            <a:lvl5pPr>
              <a:defRPr sz="2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8DACFD2E-236B-4751-9180-1F7B46FC11F6}" type="datetimeFigureOut">
              <a:rPr lang="en-US" smtClean="0"/>
              <a:t>4/22/2016</a:t>
            </a:fld>
            <a:endParaRPr lang="en-US"/>
          </a:p>
        </p:txBody>
      </p:sp>
      <p:sp>
        <p:nvSpPr>
          <p:cNvPr id="6" name="Footer Placeholder 5"/>
          <p:cNvSpPr>
            <a:spLocks noGrp="1"/>
          </p:cNvSpPr>
          <p:nvPr>
            <p:ph type="ftr" sz="quarter" idx="11"/>
          </p:nvPr>
        </p:nvSpPr>
        <p:spPr/>
        <p:txBody>
          <a:bodyPr/>
          <a:lstStyle/>
          <a:p>
            <a:r>
              <a:rPr lang="en-US" dirty="0"/>
              <a:t>www.clicweb.org</a:t>
            </a:r>
          </a:p>
        </p:txBody>
      </p:sp>
      <p:sp>
        <p:nvSpPr>
          <p:cNvPr id="7" name="Slide Number Placeholder 6"/>
          <p:cNvSpPr>
            <a:spLocks noGrp="1"/>
          </p:cNvSpPr>
          <p:nvPr>
            <p:ph type="sldNum" sz="quarter" idx="12"/>
          </p:nvPr>
        </p:nvSpPr>
        <p:spPr/>
        <p:txBody>
          <a:bodyPr/>
          <a:lstStyle/>
          <a:p>
            <a:fld id="{50FDB26A-EF0B-45AC-B075-D0DE1BCB5BF8}" type="slidenum">
              <a:rPr lang="en-US" smtClean="0"/>
              <a:t>‹#›</a:t>
            </a:fld>
            <a:endParaRPr lang="en-US"/>
          </a:p>
        </p:txBody>
      </p:sp>
      <p:sp>
        <p:nvSpPr>
          <p:cNvPr id="8" name="Rectangle 7"/>
          <p:cNvSpPr/>
          <p:nvPr userDrawn="1"/>
        </p:nvSpPr>
        <p:spPr>
          <a:xfrm>
            <a:off x="6324600" y="1143000"/>
            <a:ext cx="25146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7570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0" y="3352800"/>
            <a:ext cx="2779712"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457200" y="228600"/>
            <a:ext cx="5486400" cy="50291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096000" y="3919538"/>
            <a:ext cx="277971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DACFD2E-236B-4751-9180-1F7B46FC11F6}" type="datetimeFigureOut">
              <a:rPr lang="en-US" smtClean="0"/>
              <a:t>4/22/2016</a:t>
            </a:fld>
            <a:endParaRPr lang="en-US"/>
          </a:p>
        </p:txBody>
      </p:sp>
      <p:sp>
        <p:nvSpPr>
          <p:cNvPr id="6" name="Footer Placeholder 5"/>
          <p:cNvSpPr>
            <a:spLocks noGrp="1"/>
          </p:cNvSpPr>
          <p:nvPr>
            <p:ph type="ftr" sz="quarter" idx="11"/>
          </p:nvPr>
        </p:nvSpPr>
        <p:spPr/>
        <p:txBody>
          <a:bodyPr/>
          <a:lstStyle/>
          <a:p>
            <a:r>
              <a:rPr lang="en-US" dirty="0"/>
              <a:t>www.clicweb.org</a:t>
            </a:r>
          </a:p>
        </p:txBody>
      </p:sp>
      <p:sp>
        <p:nvSpPr>
          <p:cNvPr id="7" name="Slide Number Placeholder 6"/>
          <p:cNvSpPr>
            <a:spLocks noGrp="1"/>
          </p:cNvSpPr>
          <p:nvPr>
            <p:ph type="sldNum" sz="quarter" idx="12"/>
          </p:nvPr>
        </p:nvSpPr>
        <p:spPr/>
        <p:txBody>
          <a:bodyPr/>
          <a:lstStyle/>
          <a:p>
            <a:fld id="{50FDB26A-EF0B-45AC-B075-D0DE1BCB5BF8}" type="slidenum">
              <a:rPr lang="en-US" smtClean="0"/>
              <a:t>‹#›</a:t>
            </a:fld>
            <a:endParaRPr lang="en-US"/>
          </a:p>
        </p:txBody>
      </p:sp>
      <p:sp>
        <p:nvSpPr>
          <p:cNvPr id="8" name="Rectangle 7"/>
          <p:cNvSpPr/>
          <p:nvPr userDrawn="1"/>
        </p:nvSpPr>
        <p:spPr>
          <a:xfrm>
            <a:off x="6324600" y="1143000"/>
            <a:ext cx="25146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771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2" name="Title Placeholder 1"/>
          <p:cNvSpPr>
            <a:spLocks noGrp="1"/>
          </p:cNvSpPr>
          <p:nvPr>
            <p:ph type="title"/>
          </p:nvPr>
        </p:nvSpPr>
        <p:spPr>
          <a:xfrm>
            <a:off x="457200" y="1722438"/>
            <a:ext cx="5715000" cy="6397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2362199"/>
            <a:ext cx="8229600" cy="297180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CFD2E-236B-4751-9180-1F7B46FC11F6}" type="datetimeFigureOut">
              <a:rPr lang="en-US" smtClean="0"/>
              <a:t>4/22/2016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www.clicweb.org</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FDB26A-EF0B-45AC-B075-D0DE1BCB5BF8}" type="slidenum">
              <a:rPr lang="en-US" smtClean="0"/>
              <a:t>‹#›</a:t>
            </a:fld>
            <a:endParaRPr lang="en-US"/>
          </a:p>
        </p:txBody>
      </p:sp>
    </p:spTree>
    <p:extLst>
      <p:ext uri="{BB962C8B-B14F-4D97-AF65-F5344CB8AC3E}">
        <p14:creationId xmlns:p14="http://schemas.microsoft.com/office/powerpoint/2010/main" val="76911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2800" kern="1200">
          <a:solidFill>
            <a:schemeClr val="bg1">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image" Target="../media/image10.jpg"/><Relationship Id="rId7"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Halis R Regular" panose="02000505040000020004" pitchFamily="50" charset="0"/>
              </a:rPr>
              <a:t>Adventures in Resource Sharing: </a:t>
            </a:r>
            <a:br>
              <a:rPr lang="en-US" dirty="0">
                <a:latin typeface="Halis R Regular" panose="02000505040000020004" pitchFamily="50" charset="0"/>
              </a:rPr>
            </a:br>
            <a:r>
              <a:rPr lang="en-US" dirty="0">
                <a:latin typeface="Halis R Regular" panose="02000505040000020004" pitchFamily="50" charset="0"/>
              </a:rPr>
              <a:t>the </a:t>
            </a:r>
            <a:r>
              <a:rPr lang="en-US" dirty="0" err="1">
                <a:latin typeface="Halis R Regular" panose="02000505040000020004" pitchFamily="50" charset="0"/>
              </a:rPr>
              <a:t>AspenCat</a:t>
            </a:r>
            <a:r>
              <a:rPr lang="en-US" dirty="0">
                <a:latin typeface="Halis R Regular" panose="02000505040000020004" pitchFamily="50" charset="0"/>
              </a:rPr>
              <a:t> Story </a:t>
            </a:r>
          </a:p>
        </p:txBody>
      </p:sp>
      <p:sp>
        <p:nvSpPr>
          <p:cNvPr id="3" name="Subtitle 2"/>
          <p:cNvSpPr>
            <a:spLocks noGrp="1"/>
          </p:cNvSpPr>
          <p:nvPr>
            <p:ph type="subTitle" idx="1"/>
          </p:nvPr>
        </p:nvSpPr>
        <p:spPr/>
        <p:txBody>
          <a:bodyPr>
            <a:normAutofit/>
          </a:bodyPr>
          <a:lstStyle/>
          <a:p>
            <a:endParaRPr lang="en-US" dirty="0">
              <a:latin typeface="Halis R Regular" panose="02000505040000020004" pitchFamily="50" charset="0"/>
            </a:endParaRPr>
          </a:p>
          <a:p>
            <a:r>
              <a:rPr lang="en-US" dirty="0">
                <a:latin typeface="Halis R Regular" panose="02000505040000020004" pitchFamily="50" charset="0"/>
              </a:rPr>
              <a:t>Colorado ILL Conference 2016</a:t>
            </a:r>
          </a:p>
          <a:p>
            <a:r>
              <a:rPr lang="en-US" sz="2200" dirty="0">
                <a:latin typeface="Halis R Regular" panose="02000505040000020004" pitchFamily="50" charset="0"/>
              </a:rPr>
              <a:t>Bob Bennhoff and Ashley Sneesby-Stippich</a:t>
            </a:r>
          </a:p>
          <a:p>
            <a:endParaRPr lang="en-US" dirty="0"/>
          </a:p>
        </p:txBody>
      </p:sp>
    </p:spTree>
    <p:extLst>
      <p:ext uri="{BB962C8B-B14F-4D97-AF65-F5344CB8AC3E}">
        <p14:creationId xmlns:p14="http://schemas.microsoft.com/office/powerpoint/2010/main" val="3473132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322" y="685800"/>
            <a:ext cx="5715000" cy="639762"/>
          </a:xfrm>
        </p:spPr>
        <p:txBody>
          <a:bodyPr/>
          <a:lstStyle/>
          <a:p>
            <a:r>
              <a:rPr lang="en-US" dirty="0">
                <a:latin typeface="Halis R Regular" panose="02000505040000020004" pitchFamily="50" charset="0"/>
              </a:rPr>
              <a:t>The </a:t>
            </a:r>
            <a:r>
              <a:rPr lang="en-US" dirty="0" err="1">
                <a:latin typeface="Halis R Regular" panose="02000505040000020004" pitchFamily="50" charset="0"/>
              </a:rPr>
              <a:t>AspenCat</a:t>
            </a:r>
            <a:r>
              <a:rPr lang="en-US" dirty="0">
                <a:latin typeface="Halis R Regular" panose="02000505040000020004" pitchFamily="50" charset="0"/>
              </a:rPr>
              <a:t> Kingdom Expands</a:t>
            </a:r>
          </a:p>
        </p:txBody>
      </p:sp>
      <p:graphicFrame>
        <p:nvGraphicFramePr>
          <p:cNvPr id="4" name="Content Placeholder 5"/>
          <p:cNvGraphicFramePr>
            <a:graphicFrameLocks noGrp="1"/>
          </p:cNvGraphicFramePr>
          <p:nvPr>
            <p:ph idx="1"/>
            <p:extLst>
              <p:ext uri="{D42A27DB-BD31-4B8C-83A1-F6EECF244321}">
                <p14:modId xmlns:p14="http://schemas.microsoft.com/office/powerpoint/2010/main" val="258856707"/>
              </p:ext>
            </p:extLst>
          </p:nvPr>
        </p:nvGraphicFramePr>
        <p:xfrm>
          <a:off x="437322" y="2209800"/>
          <a:ext cx="8249478" cy="31242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09600" y="1682262"/>
            <a:ext cx="3410778" cy="523220"/>
          </a:xfrm>
          <a:prstGeom prst="rect">
            <a:avLst/>
          </a:prstGeom>
          <a:noFill/>
        </p:spPr>
        <p:txBody>
          <a:bodyPr wrap="square" rtlCol="0">
            <a:spAutoFit/>
          </a:bodyPr>
          <a:lstStyle/>
          <a:p>
            <a:r>
              <a:rPr lang="en-US" sz="2800" dirty="0">
                <a:latin typeface="Halis R Regular" panose="02000505040000020004" pitchFamily="50" charset="0"/>
              </a:rPr>
              <a:t>Libraries Joining </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3800" y="1676400"/>
            <a:ext cx="3038923" cy="467527"/>
          </a:xfrm>
          <a:prstGeom prst="rect">
            <a:avLst/>
          </a:prstGeom>
        </p:spPr>
      </p:pic>
    </p:spTree>
    <p:extLst>
      <p:ext uri="{BB962C8B-B14F-4D97-AF65-F5344CB8AC3E}">
        <p14:creationId xmlns:p14="http://schemas.microsoft.com/office/powerpoint/2010/main" val="3416261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5715000" cy="639762"/>
          </a:xfrm>
        </p:spPr>
        <p:txBody>
          <a:bodyPr/>
          <a:lstStyle/>
          <a:p>
            <a:r>
              <a:rPr lang="en-US" dirty="0">
                <a:latin typeface="Halis R Regular" panose="02000505040000020004" pitchFamily="50" charset="0"/>
              </a:rPr>
              <a:t>Our Hero Aids Three Libraries!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0513" y="1524000"/>
            <a:ext cx="4191000" cy="2787015"/>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5400" y="1266673"/>
            <a:ext cx="3219450" cy="3388895"/>
          </a:xfrm>
          <a:prstGeom prst="rect">
            <a:avLst/>
          </a:prstGeom>
        </p:spPr>
      </p:pic>
    </p:spTree>
    <p:extLst>
      <p:ext uri="{BB962C8B-B14F-4D97-AF65-F5344CB8AC3E}">
        <p14:creationId xmlns:p14="http://schemas.microsoft.com/office/powerpoint/2010/main" val="2246989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5715000" cy="639762"/>
          </a:xfrm>
        </p:spPr>
        <p:txBody>
          <a:bodyPr/>
          <a:lstStyle/>
          <a:p>
            <a:r>
              <a:rPr lang="en-US" dirty="0">
                <a:latin typeface="Halis R Regular" panose="02000505040000020004" pitchFamily="50" charset="0"/>
              </a:rPr>
              <a:t>The lay of the land between…</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00200" y="1828799"/>
            <a:ext cx="5867400" cy="3429395"/>
          </a:xfrm>
        </p:spPr>
      </p:pic>
    </p:spTree>
    <p:extLst>
      <p:ext uri="{BB962C8B-B14F-4D97-AF65-F5344CB8AC3E}">
        <p14:creationId xmlns:p14="http://schemas.microsoft.com/office/powerpoint/2010/main" val="2065064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056" y="1066800"/>
            <a:ext cx="5715000" cy="639762"/>
          </a:xfrm>
        </p:spPr>
        <p:txBody>
          <a:bodyPr/>
          <a:lstStyle/>
          <a:p>
            <a:r>
              <a:rPr lang="en-US" dirty="0">
                <a:solidFill>
                  <a:prstClr val="white">
                    <a:lumMod val="50000"/>
                  </a:prstClr>
                </a:solidFill>
                <a:latin typeface="Halis R Regular" panose="02000505040000020004" pitchFamily="50" charset="0"/>
              </a:rPr>
              <a:t>Our Hero Aids Three Libraries!</a:t>
            </a:r>
            <a:endParaRPr lang="en-US" dirty="0"/>
          </a:p>
        </p:txBody>
      </p:sp>
      <p:sp>
        <p:nvSpPr>
          <p:cNvPr id="3" name="Content Placeholder 2"/>
          <p:cNvSpPr>
            <a:spLocks noGrp="1"/>
          </p:cNvSpPr>
          <p:nvPr>
            <p:ph idx="1"/>
          </p:nvPr>
        </p:nvSpPr>
        <p:spPr>
          <a:xfrm>
            <a:off x="448056" y="1981200"/>
            <a:ext cx="8229600" cy="3352801"/>
          </a:xfrm>
        </p:spPr>
        <p:txBody>
          <a:bodyPr/>
          <a:lstStyle/>
          <a:p>
            <a:r>
              <a:rPr lang="en-US" dirty="0">
                <a:latin typeface="Halis R Regular" panose="02000505040000020004" pitchFamily="50" charset="0"/>
              </a:rPr>
              <a:t>Major growth in collection size</a:t>
            </a:r>
          </a:p>
          <a:p>
            <a:r>
              <a:rPr lang="en-US" dirty="0">
                <a:latin typeface="Halis R Regular" panose="02000505040000020004" pitchFamily="50" charset="0"/>
              </a:rPr>
              <a:t>Functioning and well supported ILS </a:t>
            </a:r>
          </a:p>
          <a:p>
            <a:pPr lvl="0"/>
            <a:r>
              <a:rPr lang="en-US" dirty="0">
                <a:solidFill>
                  <a:prstClr val="black"/>
                </a:solidFill>
                <a:latin typeface="Halis R Regular" panose="02000505040000020004" pitchFamily="50" charset="0"/>
              </a:rPr>
              <a:t>Access to relevant </a:t>
            </a:r>
            <a:r>
              <a:rPr lang="en-US" dirty="0" err="1">
                <a:solidFill>
                  <a:prstClr val="black"/>
                </a:solidFill>
                <a:latin typeface="Halis R Regular" panose="02000505040000020004" pitchFamily="50" charset="0"/>
              </a:rPr>
              <a:t>eResources</a:t>
            </a:r>
            <a:r>
              <a:rPr lang="en-US" dirty="0">
                <a:solidFill>
                  <a:prstClr val="black"/>
                </a:solidFill>
                <a:latin typeface="Halis R Regular" panose="02000505040000020004" pitchFamily="50" charset="0"/>
              </a:rPr>
              <a:t> better serves patrons</a:t>
            </a:r>
          </a:p>
          <a:p>
            <a:pPr lvl="0"/>
            <a:r>
              <a:rPr lang="en-US" dirty="0">
                <a:solidFill>
                  <a:prstClr val="black"/>
                </a:solidFill>
                <a:latin typeface="Halis R Regular" panose="02000505040000020004" pitchFamily="50" charset="0"/>
              </a:rPr>
              <a:t>Joining </a:t>
            </a:r>
            <a:r>
              <a:rPr lang="en-US" dirty="0" err="1">
                <a:solidFill>
                  <a:prstClr val="black"/>
                </a:solidFill>
                <a:latin typeface="Halis R Regular" panose="02000505040000020004" pitchFamily="50" charset="0"/>
              </a:rPr>
              <a:t>AspenCat</a:t>
            </a:r>
            <a:r>
              <a:rPr lang="en-US" dirty="0">
                <a:solidFill>
                  <a:prstClr val="black"/>
                </a:solidFill>
                <a:latin typeface="Halis R Regular" panose="02000505040000020004" pitchFamily="50" charset="0"/>
              </a:rPr>
              <a:t> has connects the libraries to the larger library community</a:t>
            </a:r>
          </a:p>
          <a:p>
            <a:endParaRPr lang="en-US" dirty="0"/>
          </a:p>
        </p:txBody>
      </p:sp>
    </p:spTree>
    <p:extLst>
      <p:ext uri="{BB962C8B-B14F-4D97-AF65-F5344CB8AC3E}">
        <p14:creationId xmlns:p14="http://schemas.microsoft.com/office/powerpoint/2010/main" val="3358289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6248400" cy="609600"/>
          </a:xfrm>
        </p:spPr>
        <p:txBody>
          <a:bodyPr>
            <a:normAutofit fontScale="90000"/>
          </a:bodyPr>
          <a:lstStyle/>
          <a:p>
            <a:r>
              <a:rPr lang="en-US" dirty="0">
                <a:latin typeface="Halis R Regular" panose="02000505040000020004" pitchFamily="50" charset="0"/>
              </a:rPr>
              <a:t>Our friendly and cute sidekick… </a:t>
            </a:r>
            <a:r>
              <a:rPr lang="en-US" b="1" dirty="0">
                <a:latin typeface="Halis R Regular" panose="02000505040000020004" pitchFamily="50" charset="0"/>
              </a:rPr>
              <a:t>PIKA!</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47800" y="1752600"/>
            <a:ext cx="6125816" cy="3276600"/>
          </a:xfrm>
        </p:spPr>
      </p:pic>
    </p:spTree>
    <p:extLst>
      <p:ext uri="{BB962C8B-B14F-4D97-AF65-F5344CB8AC3E}">
        <p14:creationId xmlns:p14="http://schemas.microsoft.com/office/powerpoint/2010/main" val="2434768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2000" y="94594"/>
            <a:ext cx="7543800" cy="5321740"/>
          </a:xfrm>
        </p:spPr>
      </p:pic>
    </p:spTree>
    <p:extLst>
      <p:ext uri="{BB962C8B-B14F-4D97-AF65-F5344CB8AC3E}">
        <p14:creationId xmlns:p14="http://schemas.microsoft.com/office/powerpoint/2010/main" val="198564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457200"/>
            <a:ext cx="8779608" cy="4648200"/>
          </a:xfrm>
        </p:spPr>
      </p:pic>
    </p:spTree>
    <p:extLst>
      <p:ext uri="{BB962C8B-B14F-4D97-AF65-F5344CB8AC3E}">
        <p14:creationId xmlns:p14="http://schemas.microsoft.com/office/powerpoint/2010/main" val="2421904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4801" y="304800"/>
            <a:ext cx="4191000" cy="449580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38100"/>
            <a:ext cx="4067799" cy="5181600"/>
          </a:xfrm>
          <a:prstGeom prst="rect">
            <a:avLst/>
          </a:prstGeom>
        </p:spPr>
      </p:pic>
    </p:spTree>
    <p:extLst>
      <p:ext uri="{BB962C8B-B14F-4D97-AF65-F5344CB8AC3E}">
        <p14:creationId xmlns:p14="http://schemas.microsoft.com/office/powerpoint/2010/main" val="8472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400" y="685800"/>
            <a:ext cx="7912522" cy="4114800"/>
          </a:xfrm>
        </p:spPr>
      </p:pic>
    </p:spTree>
    <p:extLst>
      <p:ext uri="{BB962C8B-B14F-4D97-AF65-F5344CB8AC3E}">
        <p14:creationId xmlns:p14="http://schemas.microsoft.com/office/powerpoint/2010/main" val="300869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5715000" cy="639762"/>
          </a:xfrm>
        </p:spPr>
        <p:txBody>
          <a:bodyPr/>
          <a:lstStyle/>
          <a:p>
            <a:r>
              <a:rPr lang="en-US" dirty="0">
                <a:latin typeface="Halis R Regular" panose="02000505040000020004" pitchFamily="50" charset="0"/>
              </a:rPr>
              <a:t>Every hero needs their…</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14600" y="1981200"/>
            <a:ext cx="4008120" cy="2858422"/>
          </a:xfrm>
        </p:spPr>
      </p:pic>
    </p:spTree>
    <p:extLst>
      <p:ext uri="{BB962C8B-B14F-4D97-AF65-F5344CB8AC3E}">
        <p14:creationId xmlns:p14="http://schemas.microsoft.com/office/powerpoint/2010/main" val="2420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5715000" cy="639762"/>
          </a:xfrm>
        </p:spPr>
        <p:txBody>
          <a:bodyPr/>
          <a:lstStyle/>
          <a:p>
            <a:r>
              <a:rPr lang="en-US" dirty="0">
                <a:latin typeface="Halis R Regular" panose="02000505040000020004" pitchFamily="50" charset="0"/>
              </a:rPr>
              <a:t>Things to consider…</a:t>
            </a:r>
          </a:p>
        </p:txBody>
      </p:sp>
      <p:sp>
        <p:nvSpPr>
          <p:cNvPr id="3" name="Content Placeholder 2"/>
          <p:cNvSpPr>
            <a:spLocks noGrp="1"/>
          </p:cNvSpPr>
          <p:nvPr>
            <p:ph idx="1"/>
          </p:nvPr>
        </p:nvSpPr>
        <p:spPr>
          <a:xfrm>
            <a:off x="457200" y="1554162"/>
            <a:ext cx="8229600" cy="3627438"/>
          </a:xfrm>
        </p:spPr>
        <p:txBody>
          <a:bodyPr>
            <a:normAutofit/>
          </a:bodyPr>
          <a:lstStyle/>
          <a:p>
            <a:pPr marL="628650" lvl="1" indent="-171450">
              <a:buFont typeface="Arial" panose="020B0604020202020204" pitchFamily="34" charset="0"/>
              <a:buChar char="•"/>
            </a:pPr>
            <a:r>
              <a:rPr lang="en-US" dirty="0">
                <a:latin typeface="Halis R Regular" panose="02000505040000020004" pitchFamily="50" charset="0"/>
              </a:rPr>
              <a:t>ILL transforms libraries</a:t>
            </a:r>
          </a:p>
          <a:p>
            <a:pPr marL="628650" lvl="1" indent="-171450">
              <a:buFont typeface="Arial" panose="020B0604020202020204" pitchFamily="34" charset="0"/>
              <a:buChar char="•"/>
            </a:pPr>
            <a:r>
              <a:rPr lang="en-US" dirty="0">
                <a:latin typeface="Halis R Regular" panose="02000505040000020004" pitchFamily="50" charset="0"/>
              </a:rPr>
              <a:t>Resource sharing serves and creates a network of libraries with a shared purpose</a:t>
            </a:r>
          </a:p>
          <a:p>
            <a:pPr marL="628650" lvl="1" indent="-171450">
              <a:buFont typeface="Arial" panose="020B0604020202020204" pitchFamily="34" charset="0"/>
              <a:buChar char="•"/>
            </a:pPr>
            <a:r>
              <a:rPr lang="en-US" dirty="0">
                <a:latin typeface="Halis R Regular" panose="02000505040000020004" pitchFamily="50" charset="0"/>
              </a:rPr>
              <a:t>Access to shared materials depends on the quality of the catalog</a:t>
            </a:r>
          </a:p>
          <a:p>
            <a:pPr marL="628650" lvl="1" indent="-171450">
              <a:buFont typeface="Arial" panose="020B0604020202020204" pitchFamily="34" charset="0"/>
              <a:buChar char="•"/>
            </a:pPr>
            <a:r>
              <a:rPr lang="en-US" dirty="0">
                <a:latin typeface="Halis R Regular" panose="02000505040000020004" pitchFamily="50" charset="0"/>
              </a:rPr>
              <a:t>Behind the scenes customer service is essential to patron satisfaction</a:t>
            </a:r>
          </a:p>
          <a:p>
            <a:endParaRPr lang="en-US" dirty="0"/>
          </a:p>
        </p:txBody>
      </p:sp>
    </p:spTree>
    <p:extLst>
      <p:ext uri="{BB962C8B-B14F-4D97-AF65-F5344CB8AC3E}">
        <p14:creationId xmlns:p14="http://schemas.microsoft.com/office/powerpoint/2010/main" val="2243785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5715000" cy="639762"/>
          </a:xfrm>
        </p:spPr>
        <p:txBody>
          <a:bodyPr>
            <a:normAutofit fontScale="90000"/>
          </a:bodyPr>
          <a:lstStyle/>
          <a:p>
            <a:r>
              <a:rPr lang="en-US" dirty="0">
                <a:latin typeface="Halis R Regular" panose="02000505040000020004" pitchFamily="50" charset="0"/>
              </a:rPr>
              <a:t>The Sword of Catalog Maintenance </a:t>
            </a:r>
          </a:p>
        </p:txBody>
      </p:sp>
      <p:sp>
        <p:nvSpPr>
          <p:cNvPr id="3" name="Content Placeholder 2"/>
          <p:cNvSpPr>
            <a:spLocks noGrp="1"/>
          </p:cNvSpPr>
          <p:nvPr>
            <p:ph idx="1"/>
          </p:nvPr>
        </p:nvSpPr>
        <p:spPr>
          <a:xfrm>
            <a:off x="457200" y="2057400"/>
            <a:ext cx="8229600" cy="2971801"/>
          </a:xfrm>
        </p:spPr>
        <p:txBody>
          <a:bodyPr>
            <a:normAutofit/>
          </a:bodyPr>
          <a:lstStyle/>
          <a:p>
            <a:r>
              <a:rPr lang="en-US" dirty="0">
                <a:latin typeface="Halis R Regular" panose="02000505040000020004" pitchFamily="50" charset="0"/>
              </a:rPr>
              <a:t>Messy catalog = Poor access for patrons/librarians</a:t>
            </a:r>
          </a:p>
          <a:p>
            <a:r>
              <a:rPr lang="en-US" dirty="0">
                <a:latin typeface="Halis R Regular" panose="02000505040000020004" pitchFamily="50" charset="0"/>
              </a:rPr>
              <a:t>Brief and duplicate records are the enemy</a:t>
            </a:r>
          </a:p>
          <a:p>
            <a:r>
              <a:rPr lang="en-US" dirty="0">
                <a:latin typeface="Halis R Regular" panose="02000505040000020004" pitchFamily="50" charset="0"/>
              </a:rPr>
              <a:t>White Knight is </a:t>
            </a:r>
            <a:r>
              <a:rPr lang="en-US" dirty="0" err="1">
                <a:latin typeface="Halis R Regular" panose="02000505040000020004" pitchFamily="50" charset="0"/>
              </a:rPr>
              <a:t>Skyriver</a:t>
            </a:r>
            <a:endParaRPr lang="en-US" dirty="0">
              <a:latin typeface="Halis R Regular" panose="02000505040000020004" pitchFamily="50" charset="0"/>
            </a:endParaRPr>
          </a:p>
          <a:p>
            <a:r>
              <a:rPr lang="en-US" dirty="0">
                <a:latin typeface="Halis R Regular" panose="02000505040000020004" pitchFamily="50" charset="0"/>
              </a:rPr>
              <a:t>Ongoing hands-on training</a:t>
            </a:r>
          </a:p>
        </p:txBody>
      </p:sp>
    </p:spTree>
    <p:extLst>
      <p:ext uri="{BB962C8B-B14F-4D97-AF65-F5344CB8AC3E}">
        <p14:creationId xmlns:p14="http://schemas.microsoft.com/office/powerpoint/2010/main" val="2383856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5715000" cy="639762"/>
          </a:xfrm>
        </p:spPr>
        <p:txBody>
          <a:bodyPr/>
          <a:lstStyle/>
          <a:p>
            <a:r>
              <a:rPr lang="en-US" dirty="0">
                <a:latin typeface="Halis R Regular" panose="02000505040000020004" pitchFamily="50" charset="0"/>
              </a:rPr>
              <a:t>The Shield of Standardization</a:t>
            </a:r>
          </a:p>
        </p:txBody>
      </p:sp>
      <p:sp>
        <p:nvSpPr>
          <p:cNvPr id="3" name="Content Placeholder 2"/>
          <p:cNvSpPr>
            <a:spLocks noGrp="1"/>
          </p:cNvSpPr>
          <p:nvPr>
            <p:ph idx="1"/>
          </p:nvPr>
        </p:nvSpPr>
        <p:spPr>
          <a:xfrm>
            <a:off x="457200" y="1981200"/>
            <a:ext cx="8229600" cy="2971801"/>
          </a:xfrm>
        </p:spPr>
        <p:txBody>
          <a:bodyPr/>
          <a:lstStyle/>
          <a:p>
            <a:r>
              <a:rPr lang="en-US" dirty="0">
                <a:latin typeface="Halis R Regular" panose="02000505040000020004" pitchFamily="50" charset="0"/>
              </a:rPr>
              <a:t>“Collection Audits” to aid in clean up</a:t>
            </a:r>
          </a:p>
          <a:p>
            <a:r>
              <a:rPr lang="en-US" dirty="0">
                <a:latin typeface="Halis R Regular" panose="02000505040000020004" pitchFamily="50" charset="0"/>
              </a:rPr>
              <a:t>Eases cataloging and circulation issues for </a:t>
            </a:r>
            <a:r>
              <a:rPr lang="en-US" dirty="0" err="1">
                <a:latin typeface="Halis R Regular" panose="02000505040000020004" pitchFamily="50" charset="0"/>
              </a:rPr>
              <a:t>AspenCat</a:t>
            </a:r>
            <a:r>
              <a:rPr lang="en-US" dirty="0">
                <a:latin typeface="Halis R Regular" panose="02000505040000020004" pitchFamily="50" charset="0"/>
              </a:rPr>
              <a:t> as a whole</a:t>
            </a:r>
          </a:p>
          <a:p>
            <a:r>
              <a:rPr lang="en-US" dirty="0">
                <a:latin typeface="Halis R Regular" panose="02000505040000020004" pitchFamily="50" charset="0"/>
              </a:rPr>
              <a:t>Libraries participate in an open dialog about information organization and the needs of small and rural libraries </a:t>
            </a:r>
          </a:p>
        </p:txBody>
      </p:sp>
    </p:spTree>
    <p:extLst>
      <p:ext uri="{BB962C8B-B14F-4D97-AF65-F5344CB8AC3E}">
        <p14:creationId xmlns:p14="http://schemas.microsoft.com/office/powerpoint/2010/main" val="218928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152" y="1066800"/>
            <a:ext cx="5715000" cy="639762"/>
          </a:xfrm>
        </p:spPr>
        <p:txBody>
          <a:bodyPr/>
          <a:lstStyle/>
          <a:p>
            <a:r>
              <a:rPr lang="en-US" dirty="0">
                <a:latin typeface="Halis R Regular" panose="02000505040000020004" pitchFamily="50" charset="0"/>
              </a:rPr>
              <a:t>Serving the Kingdom</a:t>
            </a:r>
          </a:p>
        </p:txBody>
      </p:sp>
      <p:sp>
        <p:nvSpPr>
          <p:cNvPr id="3" name="Content Placeholder 2"/>
          <p:cNvSpPr>
            <a:spLocks noGrp="1"/>
          </p:cNvSpPr>
          <p:nvPr>
            <p:ph idx="1"/>
          </p:nvPr>
        </p:nvSpPr>
        <p:spPr>
          <a:xfrm>
            <a:off x="454152" y="1828800"/>
            <a:ext cx="8229600" cy="2971801"/>
          </a:xfrm>
        </p:spPr>
        <p:txBody>
          <a:bodyPr>
            <a:normAutofit/>
          </a:bodyPr>
          <a:lstStyle/>
          <a:p>
            <a:r>
              <a:rPr lang="en-US" dirty="0">
                <a:latin typeface="Halis R Regular" panose="02000505040000020004" pitchFamily="50" charset="0"/>
              </a:rPr>
              <a:t>Good customer service should be universal</a:t>
            </a:r>
          </a:p>
          <a:p>
            <a:r>
              <a:rPr lang="en-US" dirty="0">
                <a:latin typeface="Halis R Regular" panose="02000505040000020004" pitchFamily="50" charset="0"/>
              </a:rPr>
              <a:t>The </a:t>
            </a:r>
            <a:r>
              <a:rPr lang="en-US" dirty="0" err="1">
                <a:latin typeface="Halis R Regular" panose="02000505040000020004" pitchFamily="50" charset="0"/>
              </a:rPr>
              <a:t>AspenCat</a:t>
            </a:r>
            <a:r>
              <a:rPr lang="en-US" dirty="0">
                <a:latin typeface="Halis R Regular" panose="02000505040000020004" pitchFamily="50" charset="0"/>
              </a:rPr>
              <a:t> model is based on trust</a:t>
            </a:r>
          </a:p>
          <a:p>
            <a:r>
              <a:rPr lang="en-US" dirty="0">
                <a:latin typeface="Halis R Regular" panose="02000505040000020004" pitchFamily="50" charset="0"/>
              </a:rPr>
              <a:t>Customization is important, even in a </a:t>
            </a:r>
            <a:r>
              <a:rPr lang="en-US" dirty="0" err="1">
                <a:latin typeface="Halis R Regular" panose="02000505040000020004" pitchFamily="50" charset="0"/>
              </a:rPr>
              <a:t>consortial</a:t>
            </a:r>
            <a:r>
              <a:rPr lang="en-US" dirty="0">
                <a:latin typeface="Halis R Regular" panose="02000505040000020004" pitchFamily="50" charset="0"/>
              </a:rPr>
              <a:t> setting</a:t>
            </a:r>
          </a:p>
          <a:p>
            <a:r>
              <a:rPr lang="en-US" dirty="0">
                <a:latin typeface="Halis R Regular" panose="02000505040000020004" pitchFamily="50" charset="0"/>
              </a:rPr>
              <a:t>The key to our kingdom is </a:t>
            </a:r>
            <a:r>
              <a:rPr lang="en-US" i="1" dirty="0">
                <a:latin typeface="Halis R Regular" panose="02000505040000020004" pitchFamily="50" charset="0"/>
              </a:rPr>
              <a:t>communication</a:t>
            </a:r>
          </a:p>
        </p:txBody>
      </p:sp>
    </p:spTree>
    <p:extLst>
      <p:ext uri="{BB962C8B-B14F-4D97-AF65-F5344CB8AC3E}">
        <p14:creationId xmlns:p14="http://schemas.microsoft.com/office/powerpoint/2010/main" val="289903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4800" dirty="0">
                <a:latin typeface="Halis R S Black" panose="02000505000000020004" pitchFamily="50" charset="0"/>
              </a:rPr>
              <a:t>ILL staff does this, too!</a:t>
            </a:r>
          </a:p>
        </p:txBody>
      </p:sp>
    </p:spTree>
    <p:extLst>
      <p:ext uri="{BB962C8B-B14F-4D97-AF65-F5344CB8AC3E}">
        <p14:creationId xmlns:p14="http://schemas.microsoft.com/office/powerpoint/2010/main" val="39343455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5715000" cy="639762"/>
          </a:xfrm>
        </p:spPr>
        <p:txBody>
          <a:bodyPr/>
          <a:lstStyle/>
          <a:p>
            <a:r>
              <a:rPr lang="en-US" dirty="0"/>
              <a:t>Morals and Happily Ever </a:t>
            </a:r>
            <a:r>
              <a:rPr lang="en-US" dirty="0" err="1"/>
              <a:t>Afters</a:t>
            </a:r>
            <a:r>
              <a:rPr lang="en-US" dirty="0"/>
              <a:t>…</a:t>
            </a:r>
          </a:p>
        </p:txBody>
      </p:sp>
      <p:sp>
        <p:nvSpPr>
          <p:cNvPr id="3" name="Content Placeholder 2"/>
          <p:cNvSpPr>
            <a:spLocks noGrp="1"/>
          </p:cNvSpPr>
          <p:nvPr>
            <p:ph idx="1"/>
          </p:nvPr>
        </p:nvSpPr>
        <p:spPr>
          <a:xfrm>
            <a:off x="457200" y="1600200"/>
            <a:ext cx="8229600" cy="3733801"/>
          </a:xfrm>
        </p:spPr>
        <p:txBody>
          <a:bodyPr>
            <a:normAutofit/>
          </a:bodyPr>
          <a:lstStyle/>
          <a:p>
            <a:r>
              <a:rPr lang="en-US" dirty="0"/>
              <a:t>ILL is noble work</a:t>
            </a:r>
          </a:p>
          <a:p>
            <a:r>
              <a:rPr lang="en-US" dirty="0"/>
              <a:t>It changes patrons’ lives in libraries big and small</a:t>
            </a:r>
          </a:p>
          <a:p>
            <a:r>
              <a:rPr lang="en-US" dirty="0"/>
              <a:t>Small teams can accomplish big things</a:t>
            </a:r>
          </a:p>
          <a:p>
            <a:r>
              <a:rPr lang="en-US" dirty="0"/>
              <a:t>Access is increased with a well maintained database and user-friendly OPAC</a:t>
            </a:r>
          </a:p>
          <a:p>
            <a:r>
              <a:rPr lang="en-US" dirty="0"/>
              <a:t>Build trust, communicate, and provide great customer service even in challenging situations</a:t>
            </a:r>
          </a:p>
        </p:txBody>
      </p:sp>
    </p:spTree>
    <p:extLst>
      <p:ext uri="{BB962C8B-B14F-4D97-AF65-F5344CB8AC3E}">
        <p14:creationId xmlns:p14="http://schemas.microsoft.com/office/powerpoint/2010/main" val="2949941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09800"/>
            <a:ext cx="7772400" cy="1104451"/>
          </a:xfrm>
        </p:spPr>
        <p:txBody>
          <a:bodyPr>
            <a:normAutofit/>
          </a:bodyPr>
          <a:lstStyle/>
          <a:p>
            <a:pPr algn="l"/>
            <a:r>
              <a:rPr lang="en-US" sz="4800" dirty="0">
                <a:solidFill>
                  <a:prstClr val="black"/>
                </a:solidFill>
                <a:latin typeface="Halis R S Black" panose="02000505000000020004" pitchFamily="50" charset="0"/>
              </a:rPr>
              <a:t>Questions?</a:t>
            </a:r>
            <a:endParaRPr lang="en-US" sz="4800" dirty="0"/>
          </a:p>
        </p:txBody>
      </p:sp>
      <p:sp>
        <p:nvSpPr>
          <p:cNvPr id="3" name="Subtitle 2"/>
          <p:cNvSpPr>
            <a:spLocks noGrp="1"/>
          </p:cNvSpPr>
          <p:nvPr>
            <p:ph type="subTitle" idx="1"/>
          </p:nvPr>
        </p:nvSpPr>
        <p:spPr>
          <a:xfrm>
            <a:off x="838200" y="3542851"/>
            <a:ext cx="6400800" cy="1752600"/>
          </a:xfrm>
        </p:spPr>
        <p:txBody>
          <a:bodyPr>
            <a:normAutofit fontScale="85000" lnSpcReduction="20000"/>
          </a:bodyPr>
          <a:lstStyle/>
          <a:p>
            <a:pPr algn="l"/>
            <a:r>
              <a:rPr lang="en-US" sz="2600" dirty="0">
                <a:latin typeface="Halis R Regular" panose="02000505040000020004" pitchFamily="50" charset="0"/>
              </a:rPr>
              <a:t>Please email us at: </a:t>
            </a:r>
          </a:p>
          <a:p>
            <a:pPr algn="l"/>
            <a:endParaRPr lang="en-US" sz="2600" dirty="0">
              <a:latin typeface="Halis R Regular" panose="02000505040000020004" pitchFamily="50" charset="0"/>
            </a:endParaRPr>
          </a:p>
          <a:p>
            <a:pPr algn="l"/>
            <a:r>
              <a:rPr lang="en-US" sz="2600" dirty="0">
                <a:latin typeface="Halis R Regular" panose="02000505040000020004" pitchFamily="50" charset="0"/>
              </a:rPr>
              <a:t>bbennhoff@clicweb.org</a:t>
            </a:r>
          </a:p>
          <a:p>
            <a:pPr algn="l"/>
            <a:endParaRPr lang="en-US" sz="2600" dirty="0">
              <a:latin typeface="Halis R Regular" panose="02000505040000020004" pitchFamily="50" charset="0"/>
            </a:endParaRPr>
          </a:p>
          <a:p>
            <a:pPr algn="l"/>
            <a:r>
              <a:rPr lang="en-US" sz="2600" dirty="0">
                <a:latin typeface="Halis R Regular" panose="02000505040000020004" pitchFamily="50" charset="0"/>
              </a:rPr>
              <a:t>asneesbystippich@clicweb.org </a:t>
            </a:r>
          </a:p>
          <a:p>
            <a:endParaRPr lang="en-US" dirty="0"/>
          </a:p>
        </p:txBody>
      </p:sp>
    </p:spTree>
    <p:extLst>
      <p:ext uri="{BB962C8B-B14F-4D97-AF65-F5344CB8AC3E}">
        <p14:creationId xmlns:p14="http://schemas.microsoft.com/office/powerpoint/2010/main" val="957181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5715000" cy="639762"/>
          </a:xfrm>
        </p:spPr>
        <p:txBody>
          <a:bodyPr>
            <a:normAutofit/>
          </a:bodyPr>
          <a:lstStyle/>
          <a:p>
            <a:r>
              <a:rPr lang="en-US" sz="2600" dirty="0">
                <a:latin typeface="Halis R Regular" panose="02000505040000020004" pitchFamily="50" charset="0"/>
              </a:rPr>
              <a:t>Once upon a time in Library Land…</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4435" y="2057400"/>
            <a:ext cx="8036103" cy="1981200"/>
          </a:xfrm>
        </p:spPr>
      </p:pic>
    </p:spTree>
    <p:extLst>
      <p:ext uri="{BB962C8B-B14F-4D97-AF65-F5344CB8AC3E}">
        <p14:creationId xmlns:p14="http://schemas.microsoft.com/office/powerpoint/2010/main" val="45291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5715000" cy="639762"/>
          </a:xfrm>
        </p:spPr>
        <p:txBody>
          <a:bodyPr>
            <a:normAutofit/>
          </a:bodyPr>
          <a:lstStyle/>
          <a:p>
            <a:r>
              <a:rPr lang="en-US" sz="2600" dirty="0">
                <a:latin typeface="Halis R Regular" panose="02000505040000020004" pitchFamily="50" charset="0"/>
              </a:rPr>
              <a:t>What is AspenCat?  What is Koha?</a:t>
            </a:r>
          </a:p>
        </p:txBody>
      </p:sp>
      <p:sp>
        <p:nvSpPr>
          <p:cNvPr id="3" name="Content Placeholder 2"/>
          <p:cNvSpPr>
            <a:spLocks noGrp="1"/>
          </p:cNvSpPr>
          <p:nvPr>
            <p:ph idx="1"/>
          </p:nvPr>
        </p:nvSpPr>
        <p:spPr>
          <a:xfrm>
            <a:off x="457200" y="1676400"/>
            <a:ext cx="8229600" cy="2971801"/>
          </a:xfrm>
        </p:spPr>
        <p:txBody>
          <a:bodyPr>
            <a:noAutofit/>
          </a:bodyPr>
          <a:lstStyle/>
          <a:p>
            <a:pPr>
              <a:lnSpc>
                <a:spcPct val="150000"/>
              </a:lnSpc>
            </a:pPr>
            <a:r>
              <a:rPr lang="en-US" sz="2500" dirty="0">
                <a:latin typeface="Halis R Regular" panose="02000505040000020004" pitchFamily="50" charset="0"/>
              </a:rPr>
              <a:t>Union Catalog</a:t>
            </a:r>
          </a:p>
          <a:p>
            <a:pPr>
              <a:lnSpc>
                <a:spcPct val="150000"/>
              </a:lnSpc>
            </a:pPr>
            <a:r>
              <a:rPr lang="en-US" sz="2500" dirty="0">
                <a:latin typeface="Halis R Regular" panose="02000505040000020004" pitchFamily="50" charset="0"/>
              </a:rPr>
              <a:t>Web-Based ILS</a:t>
            </a:r>
          </a:p>
          <a:p>
            <a:pPr>
              <a:lnSpc>
                <a:spcPct val="150000"/>
              </a:lnSpc>
            </a:pPr>
            <a:r>
              <a:rPr lang="en-US" sz="2500" dirty="0">
                <a:latin typeface="Halis R Regular" panose="02000505040000020004" pitchFamily="50" charset="0"/>
              </a:rPr>
              <a:t>Open Source</a:t>
            </a:r>
          </a:p>
          <a:p>
            <a:pPr>
              <a:lnSpc>
                <a:spcPct val="150000"/>
              </a:lnSpc>
            </a:pPr>
            <a:r>
              <a:rPr lang="en-US" sz="2500" dirty="0">
                <a:latin typeface="Halis R Regular" panose="02000505040000020004" pitchFamily="50" charset="0"/>
              </a:rPr>
              <a:t>Hosted</a:t>
            </a:r>
          </a:p>
          <a:p>
            <a:pPr>
              <a:lnSpc>
                <a:spcPct val="150000"/>
              </a:lnSpc>
            </a:pPr>
            <a:r>
              <a:rPr lang="en-US" sz="2500" dirty="0">
                <a:latin typeface="Halis R Regular" panose="02000505040000020004" pitchFamily="50" charset="0"/>
              </a:rPr>
              <a:t>Part of Colorado Library Consortium (</a:t>
            </a:r>
            <a:r>
              <a:rPr lang="en-US" sz="2500" dirty="0" err="1">
                <a:latin typeface="Halis R Regular" panose="02000505040000020004" pitchFamily="50" charset="0"/>
              </a:rPr>
              <a:t>CLiC</a:t>
            </a:r>
            <a:r>
              <a:rPr lang="en-US" sz="2500" dirty="0">
                <a:latin typeface="Halis R Regular" panose="02000505040000020004" pitchFamily="50" charset="0"/>
              </a:rPr>
              <a:t>)</a:t>
            </a:r>
          </a:p>
        </p:txBody>
      </p:sp>
    </p:spTree>
    <p:extLst>
      <p:ext uri="{BB962C8B-B14F-4D97-AF65-F5344CB8AC3E}">
        <p14:creationId xmlns:p14="http://schemas.microsoft.com/office/powerpoint/2010/main" val="217191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2000" y="1981200"/>
            <a:ext cx="7429500" cy="114300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144" y="3429000"/>
            <a:ext cx="1905000" cy="192424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7291" y="3461934"/>
            <a:ext cx="1338918" cy="1858373"/>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77000" y="3396065"/>
            <a:ext cx="1506641" cy="1924242"/>
          </a:xfrm>
          <a:prstGeom prst="rect">
            <a:avLst/>
          </a:prstGeom>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71800" y="174033"/>
            <a:ext cx="2867025" cy="1638300"/>
          </a:xfrm>
          <a:prstGeom prst="rect">
            <a:avLst/>
          </a:prstGeom>
        </p:spPr>
      </p:pic>
    </p:spTree>
    <p:extLst>
      <p:ext uri="{BB962C8B-B14F-4D97-AF65-F5344CB8AC3E}">
        <p14:creationId xmlns:p14="http://schemas.microsoft.com/office/powerpoint/2010/main" val="525533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1" y="304800"/>
            <a:ext cx="5714999" cy="685800"/>
          </a:xfrm>
        </p:spPr>
        <p:txBody>
          <a:bodyPr>
            <a:normAutofit fontScale="90000"/>
          </a:bodyPr>
          <a:lstStyle/>
          <a:p>
            <a:r>
              <a:rPr lang="en-US" dirty="0">
                <a:latin typeface="Halis R Regular" panose="02000505040000020004" pitchFamily="50" charset="0"/>
              </a:rPr>
              <a:t>The Libraries of </a:t>
            </a:r>
            <a:r>
              <a:rPr lang="en-US" dirty="0" err="1">
                <a:latin typeface="Halis R Regular" panose="02000505040000020004" pitchFamily="50" charset="0"/>
              </a:rPr>
              <a:t>AspenCat’s</a:t>
            </a:r>
            <a:r>
              <a:rPr lang="en-US" dirty="0">
                <a:latin typeface="Halis R Regular" panose="02000505040000020004" pitchFamily="50" charset="0"/>
              </a:rPr>
              <a:t> Realm </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08335" y="1219200"/>
            <a:ext cx="5393932" cy="3983900"/>
          </a:xfrm>
        </p:spPr>
      </p:pic>
    </p:spTree>
    <p:extLst>
      <p:ext uri="{BB962C8B-B14F-4D97-AF65-F5344CB8AC3E}">
        <p14:creationId xmlns:p14="http://schemas.microsoft.com/office/powerpoint/2010/main" val="508744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
            <a:ext cx="5715000" cy="639762"/>
          </a:xfrm>
        </p:spPr>
        <p:txBody>
          <a:bodyPr>
            <a:normAutofit/>
          </a:bodyPr>
          <a:lstStyle/>
          <a:p>
            <a:r>
              <a:rPr lang="en-US" dirty="0">
                <a:latin typeface="Halis R Regular" panose="02000505040000020004" pitchFamily="50" charset="0"/>
              </a:rPr>
              <a:t>Some of our Library Strongholds</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2400" y="705484"/>
            <a:ext cx="2838133" cy="2027238"/>
          </a:xfrm>
        </p:spPr>
      </p:pic>
      <p:pic>
        <p:nvPicPr>
          <p:cNvPr id="5"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0400" y="700722"/>
            <a:ext cx="3048000" cy="2032000"/>
          </a:xfrm>
          <a:prstGeom prst="rect">
            <a:avLst/>
          </a:prstGeom>
        </p:spPr>
      </p:pic>
      <p:pic>
        <p:nvPicPr>
          <p:cNvPr id="6" name="Content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7940" y="699768"/>
            <a:ext cx="2671686" cy="2032954"/>
          </a:xfrm>
          <a:prstGeom prst="rect">
            <a:avLst/>
          </a:prstGeom>
        </p:spPr>
      </p:pic>
      <p:pic>
        <p:nvPicPr>
          <p:cNvPr id="7" name="Content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400" y="3200400"/>
            <a:ext cx="2862270" cy="1905000"/>
          </a:xfrm>
          <a:prstGeom prst="rect">
            <a:avLst/>
          </a:prstGeom>
        </p:spPr>
      </p:pic>
      <p:pic>
        <p:nvPicPr>
          <p:cNvPr id="8" name="Content Placeholder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75660" y="3163359"/>
            <a:ext cx="2542309" cy="1942041"/>
          </a:xfrm>
          <a:prstGeom prst="rect">
            <a:avLst/>
          </a:prstGeom>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04083" y="3038475"/>
            <a:ext cx="2614572" cy="2066925"/>
          </a:xfrm>
          <a:prstGeom prst="rect">
            <a:avLst/>
          </a:prstGeom>
        </p:spPr>
      </p:pic>
    </p:spTree>
    <p:extLst>
      <p:ext uri="{BB962C8B-B14F-4D97-AF65-F5344CB8AC3E}">
        <p14:creationId xmlns:p14="http://schemas.microsoft.com/office/powerpoint/2010/main" val="3152968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5715000" cy="762000"/>
          </a:xfrm>
        </p:spPr>
        <p:txBody>
          <a:bodyPr>
            <a:noAutofit/>
          </a:bodyPr>
          <a:lstStyle/>
          <a:p>
            <a:r>
              <a:rPr lang="en-US" dirty="0">
                <a:latin typeface="Halis R Regular" panose="02000505040000020004" pitchFamily="50" charset="0"/>
              </a:rPr>
              <a:t>Presenting our story’s hero…</a:t>
            </a:r>
            <a:br>
              <a:rPr lang="en-US" dirty="0">
                <a:latin typeface="Halis R Regular" panose="02000505040000020004" pitchFamily="50" charset="0"/>
              </a:rPr>
            </a:br>
            <a:r>
              <a:rPr lang="en-US" b="1" dirty="0">
                <a:latin typeface="Halis R Regular" panose="02000505040000020004" pitchFamily="50" charset="0"/>
              </a:rPr>
              <a:t>Resource Sharing!</a:t>
            </a:r>
          </a:p>
        </p:txBody>
      </p:sp>
      <p:sp>
        <p:nvSpPr>
          <p:cNvPr id="3" name="Content Placeholder 2"/>
          <p:cNvSpPr>
            <a:spLocks noGrp="1"/>
          </p:cNvSpPr>
          <p:nvPr>
            <p:ph idx="1"/>
          </p:nvPr>
        </p:nvSpPr>
        <p:spPr>
          <a:xfrm>
            <a:off x="444500" y="2133600"/>
            <a:ext cx="8229600" cy="2971801"/>
          </a:xfrm>
        </p:spPr>
        <p:txBody>
          <a:bodyPr/>
          <a:lstStyle/>
          <a:p>
            <a:pPr marL="0" indent="0">
              <a:buNone/>
            </a:pPr>
            <a:endParaRPr lang="en-US" sz="2400" dirty="0">
              <a:latin typeface="Halis R Regular" panose="02000505040000020004" pitchFamily="50" charset="0"/>
            </a:endParaRPr>
          </a:p>
          <a:p>
            <a:r>
              <a:rPr lang="en-US" sz="2400" dirty="0">
                <a:latin typeface="Halis R Regular" panose="02000505040000020004" pitchFamily="50" charset="0"/>
              </a:rPr>
              <a:t>Provides a breadth of collection for small libraries with limited resources and budgets</a:t>
            </a:r>
          </a:p>
          <a:p>
            <a:r>
              <a:rPr lang="en-US" sz="2400" dirty="0">
                <a:latin typeface="Halis R Regular" panose="02000505040000020004" pitchFamily="50" charset="0"/>
              </a:rPr>
              <a:t>Improves the value of collection development funds</a:t>
            </a:r>
          </a:p>
          <a:p>
            <a:pPr lvl="0"/>
            <a:r>
              <a:rPr lang="en-US" sz="2400" dirty="0">
                <a:solidFill>
                  <a:prstClr val="black"/>
                </a:solidFill>
                <a:latin typeface="Halis R Regular" panose="02000505040000020004" pitchFamily="50" charset="0"/>
              </a:rPr>
              <a:t>Creates an active network between rural Colorado libraries</a:t>
            </a:r>
          </a:p>
          <a:p>
            <a:endParaRPr lang="en-US" dirty="0"/>
          </a:p>
        </p:txBody>
      </p:sp>
    </p:spTree>
    <p:extLst>
      <p:ext uri="{BB962C8B-B14F-4D97-AF65-F5344CB8AC3E}">
        <p14:creationId xmlns:p14="http://schemas.microsoft.com/office/powerpoint/2010/main" val="2654743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7239000" cy="838200"/>
          </a:xfrm>
        </p:spPr>
        <p:txBody>
          <a:bodyPr>
            <a:normAutofit fontScale="90000"/>
          </a:bodyPr>
          <a:lstStyle/>
          <a:p>
            <a:r>
              <a:rPr lang="en-US" dirty="0">
                <a:latin typeface="Halis R Regular" panose="02000505040000020004" pitchFamily="50" charset="0"/>
              </a:rPr>
              <a:t>The </a:t>
            </a:r>
            <a:r>
              <a:rPr lang="en-US" dirty="0" err="1">
                <a:latin typeface="Halis R Regular" panose="02000505040000020004" pitchFamily="50" charset="0"/>
              </a:rPr>
              <a:t>AspenCat</a:t>
            </a:r>
            <a:r>
              <a:rPr lang="en-US" dirty="0">
                <a:latin typeface="Halis R Regular" panose="02000505040000020004" pitchFamily="50" charset="0"/>
              </a:rPr>
              <a:t> </a:t>
            </a:r>
            <a:r>
              <a:rPr lang="en-US" dirty="0" err="1">
                <a:latin typeface="Halis R Regular" panose="02000505040000020004" pitchFamily="50" charset="0"/>
              </a:rPr>
              <a:t>Kindgom’s</a:t>
            </a:r>
            <a:r>
              <a:rPr lang="en-US" dirty="0">
                <a:latin typeface="Halis R Regular" panose="02000505040000020004" pitchFamily="50" charset="0"/>
              </a:rPr>
              <a:t> Collection Coffers</a:t>
            </a:r>
          </a:p>
        </p:txBody>
      </p:sp>
      <p:sp>
        <p:nvSpPr>
          <p:cNvPr id="3" name="Content Placeholder 2"/>
          <p:cNvSpPr>
            <a:spLocks noGrp="1"/>
          </p:cNvSpPr>
          <p:nvPr>
            <p:ph idx="1"/>
          </p:nvPr>
        </p:nvSpPr>
        <p:spPr>
          <a:xfrm>
            <a:off x="457200" y="1905000"/>
            <a:ext cx="8229600" cy="2971801"/>
          </a:xfrm>
        </p:spPr>
        <p:txBody>
          <a:bodyPr>
            <a:normAutofit/>
          </a:bodyPr>
          <a:lstStyle/>
          <a:p>
            <a:r>
              <a:rPr lang="en-US" dirty="0">
                <a:latin typeface="Halis R Regular" panose="02000505040000020004" pitchFamily="50" charset="0"/>
              </a:rPr>
              <a:t>Average </a:t>
            </a:r>
            <a:r>
              <a:rPr lang="en-US" dirty="0" err="1">
                <a:latin typeface="Halis R Regular" panose="02000505040000020004" pitchFamily="50" charset="0"/>
              </a:rPr>
              <a:t>AspenCat</a:t>
            </a:r>
            <a:r>
              <a:rPr lang="en-US" dirty="0">
                <a:latin typeface="Halis R Regular" panose="02000505040000020004" pitchFamily="50" charset="0"/>
              </a:rPr>
              <a:t> library has ~15,000 total items</a:t>
            </a:r>
          </a:p>
          <a:p>
            <a:pPr>
              <a:lnSpc>
                <a:spcPct val="150000"/>
              </a:lnSpc>
            </a:pPr>
            <a:r>
              <a:rPr lang="en-US" dirty="0">
                <a:latin typeface="Halis R Regular" panose="02000505040000020004" pitchFamily="50" charset="0"/>
              </a:rPr>
              <a:t>1.3 Million items in entire </a:t>
            </a:r>
            <a:r>
              <a:rPr lang="en-US" dirty="0" err="1">
                <a:latin typeface="Halis R Regular" panose="02000505040000020004" pitchFamily="50" charset="0"/>
              </a:rPr>
              <a:t>AspenCat</a:t>
            </a:r>
            <a:r>
              <a:rPr lang="en-US" dirty="0">
                <a:latin typeface="Halis R Regular" panose="02000505040000020004" pitchFamily="50" charset="0"/>
              </a:rPr>
              <a:t> collection</a:t>
            </a:r>
          </a:p>
          <a:p>
            <a:pPr>
              <a:lnSpc>
                <a:spcPct val="150000"/>
              </a:lnSpc>
            </a:pPr>
            <a:r>
              <a:rPr lang="en-US" dirty="0">
                <a:latin typeface="Halis R Regular" panose="02000505040000020004" pitchFamily="50" charset="0"/>
              </a:rPr>
              <a:t>8,500 percent increase of collection size!</a:t>
            </a:r>
          </a:p>
          <a:p>
            <a:pPr marL="0" indent="0">
              <a:buNone/>
            </a:pPr>
            <a:endParaRPr lang="en-US" dirty="0">
              <a:latin typeface="Halis R Regular" panose="02000505040000020004" pitchFamily="50" charset="0"/>
            </a:endParaRPr>
          </a:p>
          <a:p>
            <a:endParaRPr lang="en-US" dirty="0"/>
          </a:p>
        </p:txBody>
      </p:sp>
    </p:spTree>
    <p:extLst>
      <p:ext uri="{BB962C8B-B14F-4D97-AF65-F5344CB8AC3E}">
        <p14:creationId xmlns:p14="http://schemas.microsoft.com/office/powerpoint/2010/main" val="3035643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LiC PowerPoint Template">
  <a:themeElements>
    <a:clrScheme name="CLiC style">
      <a:dk1>
        <a:sysClr val="windowText" lastClr="000000"/>
      </a:dk1>
      <a:lt1>
        <a:sysClr val="window" lastClr="FFFFFF"/>
      </a:lt1>
      <a:dk2>
        <a:srgbClr val="007391"/>
      </a:dk2>
      <a:lt2>
        <a:srgbClr val="EEECE1"/>
      </a:lt2>
      <a:accent1>
        <a:srgbClr val="708315"/>
      </a:accent1>
      <a:accent2>
        <a:srgbClr val="C4280B"/>
      </a:accent2>
      <a:accent3>
        <a:srgbClr val="2E9BBD"/>
      </a:accent3>
      <a:accent4>
        <a:srgbClr val="9FBF13"/>
      </a:accent4>
      <a:accent5>
        <a:srgbClr val="E74708"/>
      </a:accent5>
      <a:accent6>
        <a:srgbClr val="D8D8D8"/>
      </a:accent6>
      <a:hlink>
        <a:srgbClr val="D8D8D8"/>
      </a:hlink>
      <a:folHlink>
        <a:srgbClr val="D8D8D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CLiC PowerPoint Template</Template>
  <TotalTime>1459</TotalTime>
  <Words>2657</Words>
  <Application>Microsoft Office PowerPoint</Application>
  <PresentationFormat>On-screen Show (4:3)</PresentationFormat>
  <Paragraphs>303</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Halis R Regular</vt:lpstr>
      <vt:lpstr>Halis R S Black</vt:lpstr>
      <vt:lpstr>Times New Roman</vt:lpstr>
      <vt:lpstr>CLiC PowerPoint Template</vt:lpstr>
      <vt:lpstr>Adventures in Resource Sharing:  the AspenCat Story </vt:lpstr>
      <vt:lpstr>Things to consider…</vt:lpstr>
      <vt:lpstr>Once upon a time in Library Land…</vt:lpstr>
      <vt:lpstr>What is AspenCat?  What is Koha?</vt:lpstr>
      <vt:lpstr>PowerPoint Presentation</vt:lpstr>
      <vt:lpstr>The Libraries of AspenCat’s Realm </vt:lpstr>
      <vt:lpstr>Some of our Library Strongholds</vt:lpstr>
      <vt:lpstr>Presenting our story’s hero… Resource Sharing!</vt:lpstr>
      <vt:lpstr>The AspenCat Kindgom’s Collection Coffers</vt:lpstr>
      <vt:lpstr>The AspenCat Kingdom Expands</vt:lpstr>
      <vt:lpstr>Our Hero Aids Three Libraries!</vt:lpstr>
      <vt:lpstr>The lay of the land between…</vt:lpstr>
      <vt:lpstr>Our Hero Aids Three Libraries!</vt:lpstr>
      <vt:lpstr>Our friendly and cute sidekick… PIKA!</vt:lpstr>
      <vt:lpstr>PowerPoint Presentation</vt:lpstr>
      <vt:lpstr>PowerPoint Presentation</vt:lpstr>
      <vt:lpstr>PowerPoint Presentation</vt:lpstr>
      <vt:lpstr>PowerPoint Presentation</vt:lpstr>
      <vt:lpstr>Every hero needs their…</vt:lpstr>
      <vt:lpstr>The Sword of Catalog Maintenance </vt:lpstr>
      <vt:lpstr>The Shield of Standardization</vt:lpstr>
      <vt:lpstr>Serving the Kingdom</vt:lpstr>
      <vt:lpstr>PowerPoint Presentation</vt:lpstr>
      <vt:lpstr>Morals and Happily Ever Afters…</vt:lpstr>
      <vt:lpstr>Questions?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Adventures in Resource Sharing:  the AspenCat Story</dc:title>
  <dc:creator>asneesbystippich@clicweb.org</dc:creator>
  <cp:lastModifiedBy>Ashley Sneesby-Stippich</cp:lastModifiedBy>
  <cp:revision>89</cp:revision>
  <dcterms:created xsi:type="dcterms:W3CDTF">2016-03-19T18:40:31Z</dcterms:created>
  <dcterms:modified xsi:type="dcterms:W3CDTF">2016-04-22T23:27:56Z</dcterms:modified>
</cp:coreProperties>
</file>