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60" r:id="rId3"/>
    <p:sldId id="270" r:id="rId4"/>
    <p:sldId id="271" r:id="rId5"/>
    <p:sldId id="279" r:id="rId6"/>
    <p:sldId id="273" r:id="rId7"/>
    <p:sldId id="274" r:id="rId8"/>
    <p:sldId id="275" r:id="rId9"/>
    <p:sldId id="276" r:id="rId10"/>
    <p:sldId id="277" r:id="rId11"/>
    <p:sldId id="278" r:id="rId12"/>
    <p:sldId id="257" r:id="rId13"/>
    <p:sldId id="258" r:id="rId14"/>
    <p:sldId id="259" r:id="rId15"/>
    <p:sldId id="261" r:id="rId16"/>
    <p:sldId id="262" r:id="rId17"/>
    <p:sldId id="263" r:id="rId18"/>
    <p:sldId id="264" r:id="rId19"/>
    <p:sldId id="265" r:id="rId20"/>
    <p:sldId id="266" r:id="rId21"/>
    <p:sldId id="269" r:id="rId22"/>
    <p:sldId id="267" r:id="rId23"/>
    <p:sldId id="268"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4" d="100"/>
          <a:sy n="64" d="100"/>
        </p:scale>
        <p:origin x="-114"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3E7379C-6764-4B0E-A29C-2D13ED068995}" type="datetimeFigureOut">
              <a:rPr lang="en-US" smtClean="0"/>
              <a:t>5/1/2015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67E176A-CDF4-43FA-8732-D7FA085EBB6B}" type="slidenum">
              <a:rPr lang="en-US" smtClean="0"/>
              <a:t>‹#›</a:t>
            </a:fld>
            <a:endParaRPr lang="en-US"/>
          </a:p>
        </p:txBody>
      </p:sp>
    </p:spTree>
    <p:extLst>
      <p:ext uri="{BB962C8B-B14F-4D97-AF65-F5344CB8AC3E}">
        <p14:creationId xmlns:p14="http://schemas.microsoft.com/office/powerpoint/2010/main" val="2729730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5FC57DD-4984-48C2-A74E-229D875B7310}" type="datetimeFigureOut">
              <a:rPr lang="en-US" smtClean="0"/>
              <a:t>5/1/2015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005CA6-23C2-4B2F-8EB1-7BB790FCE7A6}" type="slidenum">
              <a:rPr lang="en-US" smtClean="0"/>
              <a:t>‹#›</a:t>
            </a:fld>
            <a:endParaRPr lang="en-US"/>
          </a:p>
        </p:txBody>
      </p:sp>
    </p:spTree>
    <p:extLst>
      <p:ext uri="{BB962C8B-B14F-4D97-AF65-F5344CB8AC3E}">
        <p14:creationId xmlns:p14="http://schemas.microsoft.com/office/powerpoint/2010/main" val="3196044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Automatic and real-time updates (e.g. additions to collection, modification of circulation status) keep the INN-Reach Union Catalog in sync with local systems.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D8BE51D-3BDF-41A7-B604-05AB39860004}" type="slidenum">
              <a:rPr lang="en-US" smtClean="0"/>
              <a:pPr/>
              <a:t>6</a:t>
            </a:fld>
            <a:endParaRPr lang="en-US"/>
          </a:p>
        </p:txBody>
      </p:sp>
    </p:spTree>
    <p:extLst>
      <p:ext uri="{BB962C8B-B14F-4D97-AF65-F5344CB8AC3E}">
        <p14:creationId xmlns:p14="http://schemas.microsoft.com/office/powerpoint/2010/main" val="1802236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All works in the same way as if the patron started their search in their local library catalog. If the patron is unable to find available copies or is unable to locate the resource in their primary network, they have the option of passing the search to the secondary network. </a:t>
            </a:r>
          </a:p>
        </p:txBody>
      </p:sp>
      <p:sp>
        <p:nvSpPr>
          <p:cNvPr id="4" name="Slide Number Placeholder 3"/>
          <p:cNvSpPr>
            <a:spLocks noGrp="1"/>
          </p:cNvSpPr>
          <p:nvPr>
            <p:ph type="sldNum" sz="quarter" idx="10"/>
          </p:nvPr>
        </p:nvSpPr>
        <p:spPr/>
        <p:txBody>
          <a:bodyPr/>
          <a:lstStyle/>
          <a:p>
            <a:fld id="{CD8BE51D-3BDF-41A7-B604-05AB39860004}" type="slidenum">
              <a:rPr lang="en-US" smtClean="0"/>
              <a:pPr/>
              <a:t>7</a:t>
            </a:fld>
            <a:endParaRPr lang="en-US"/>
          </a:p>
        </p:txBody>
      </p:sp>
    </p:spTree>
    <p:extLst>
      <p:ext uri="{BB962C8B-B14F-4D97-AF65-F5344CB8AC3E}">
        <p14:creationId xmlns:p14="http://schemas.microsoft.com/office/powerpoint/2010/main" val="1711925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DD4A3C-49D6-4542-AF77-0DF4BA2A1BCF}"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CA812-EC77-4E5E-A3BE-9CBD23F34760}" type="slidenum">
              <a:rPr lang="en-US" smtClean="0"/>
              <a:t>‹#›</a:t>
            </a:fld>
            <a:endParaRPr lang="en-US"/>
          </a:p>
        </p:txBody>
      </p:sp>
    </p:spTree>
    <p:extLst>
      <p:ext uri="{BB962C8B-B14F-4D97-AF65-F5344CB8AC3E}">
        <p14:creationId xmlns:p14="http://schemas.microsoft.com/office/powerpoint/2010/main" val="3848043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DD4A3C-49D6-4542-AF77-0DF4BA2A1BCF}"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CA812-EC77-4E5E-A3BE-9CBD23F34760}" type="slidenum">
              <a:rPr lang="en-US" smtClean="0"/>
              <a:t>‹#›</a:t>
            </a:fld>
            <a:endParaRPr lang="en-US"/>
          </a:p>
        </p:txBody>
      </p:sp>
    </p:spTree>
    <p:extLst>
      <p:ext uri="{BB962C8B-B14F-4D97-AF65-F5344CB8AC3E}">
        <p14:creationId xmlns:p14="http://schemas.microsoft.com/office/powerpoint/2010/main" val="3184052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DD4A3C-49D6-4542-AF77-0DF4BA2A1BCF}"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CA812-EC77-4E5E-A3BE-9CBD23F34760}" type="slidenum">
              <a:rPr lang="en-US" smtClean="0"/>
              <a:t>‹#›</a:t>
            </a:fld>
            <a:endParaRPr lang="en-US"/>
          </a:p>
        </p:txBody>
      </p:sp>
    </p:spTree>
    <p:extLst>
      <p:ext uri="{BB962C8B-B14F-4D97-AF65-F5344CB8AC3E}">
        <p14:creationId xmlns:p14="http://schemas.microsoft.com/office/powerpoint/2010/main" val="1630891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DD4A3C-49D6-4542-AF77-0DF4BA2A1BCF}"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CA812-EC77-4E5E-A3BE-9CBD23F34760}" type="slidenum">
              <a:rPr lang="en-US" smtClean="0"/>
              <a:t>‹#›</a:t>
            </a:fld>
            <a:endParaRPr lang="en-US"/>
          </a:p>
        </p:txBody>
      </p:sp>
    </p:spTree>
    <p:extLst>
      <p:ext uri="{BB962C8B-B14F-4D97-AF65-F5344CB8AC3E}">
        <p14:creationId xmlns:p14="http://schemas.microsoft.com/office/powerpoint/2010/main" val="249539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DD4A3C-49D6-4542-AF77-0DF4BA2A1BCF}" type="datetimeFigureOut">
              <a:rPr lang="en-US" smtClean="0"/>
              <a:t>5/1/2015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CA812-EC77-4E5E-A3BE-9CBD23F34760}" type="slidenum">
              <a:rPr lang="en-US" smtClean="0"/>
              <a:t>‹#›</a:t>
            </a:fld>
            <a:endParaRPr lang="en-US"/>
          </a:p>
        </p:txBody>
      </p:sp>
    </p:spTree>
    <p:extLst>
      <p:ext uri="{BB962C8B-B14F-4D97-AF65-F5344CB8AC3E}">
        <p14:creationId xmlns:p14="http://schemas.microsoft.com/office/powerpoint/2010/main" val="2577152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DD4A3C-49D6-4542-AF77-0DF4BA2A1BCF}"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CA812-EC77-4E5E-A3BE-9CBD23F34760}" type="slidenum">
              <a:rPr lang="en-US" smtClean="0"/>
              <a:t>‹#›</a:t>
            </a:fld>
            <a:endParaRPr lang="en-US"/>
          </a:p>
        </p:txBody>
      </p:sp>
    </p:spTree>
    <p:extLst>
      <p:ext uri="{BB962C8B-B14F-4D97-AF65-F5344CB8AC3E}">
        <p14:creationId xmlns:p14="http://schemas.microsoft.com/office/powerpoint/2010/main" val="3008182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DD4A3C-49D6-4542-AF77-0DF4BA2A1BCF}" type="datetimeFigureOut">
              <a:rPr lang="en-US" smtClean="0"/>
              <a:t>5/1/2015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7CA812-EC77-4E5E-A3BE-9CBD23F34760}" type="slidenum">
              <a:rPr lang="en-US" smtClean="0"/>
              <a:t>‹#›</a:t>
            </a:fld>
            <a:endParaRPr lang="en-US"/>
          </a:p>
        </p:txBody>
      </p:sp>
    </p:spTree>
    <p:extLst>
      <p:ext uri="{BB962C8B-B14F-4D97-AF65-F5344CB8AC3E}">
        <p14:creationId xmlns:p14="http://schemas.microsoft.com/office/powerpoint/2010/main" val="197968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DD4A3C-49D6-4542-AF77-0DF4BA2A1BCF}" type="datetimeFigureOut">
              <a:rPr lang="en-US" smtClean="0"/>
              <a:t>5/1/2015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7CA812-EC77-4E5E-A3BE-9CBD23F34760}" type="slidenum">
              <a:rPr lang="en-US" smtClean="0"/>
              <a:t>‹#›</a:t>
            </a:fld>
            <a:endParaRPr lang="en-US"/>
          </a:p>
        </p:txBody>
      </p:sp>
    </p:spTree>
    <p:extLst>
      <p:ext uri="{BB962C8B-B14F-4D97-AF65-F5344CB8AC3E}">
        <p14:creationId xmlns:p14="http://schemas.microsoft.com/office/powerpoint/2010/main" val="389725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D4A3C-49D6-4542-AF77-0DF4BA2A1BCF}" type="datetimeFigureOut">
              <a:rPr lang="en-US" smtClean="0"/>
              <a:t>5/1/2015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7CA812-EC77-4E5E-A3BE-9CBD23F34760}" type="slidenum">
              <a:rPr lang="en-US" smtClean="0"/>
              <a:t>‹#›</a:t>
            </a:fld>
            <a:endParaRPr lang="en-US"/>
          </a:p>
        </p:txBody>
      </p:sp>
    </p:spTree>
    <p:extLst>
      <p:ext uri="{BB962C8B-B14F-4D97-AF65-F5344CB8AC3E}">
        <p14:creationId xmlns:p14="http://schemas.microsoft.com/office/powerpoint/2010/main" val="855305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DD4A3C-49D6-4542-AF77-0DF4BA2A1BCF}"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CA812-EC77-4E5E-A3BE-9CBD23F34760}" type="slidenum">
              <a:rPr lang="en-US" smtClean="0"/>
              <a:t>‹#›</a:t>
            </a:fld>
            <a:endParaRPr lang="en-US"/>
          </a:p>
        </p:txBody>
      </p:sp>
    </p:spTree>
    <p:extLst>
      <p:ext uri="{BB962C8B-B14F-4D97-AF65-F5344CB8AC3E}">
        <p14:creationId xmlns:p14="http://schemas.microsoft.com/office/powerpoint/2010/main" val="388062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DD4A3C-49D6-4542-AF77-0DF4BA2A1BCF}" type="datetimeFigureOut">
              <a:rPr lang="en-US" smtClean="0"/>
              <a:t>5/1/2015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CA812-EC77-4E5E-A3BE-9CBD23F34760}" type="slidenum">
              <a:rPr lang="en-US" smtClean="0"/>
              <a:t>‹#›</a:t>
            </a:fld>
            <a:endParaRPr lang="en-US"/>
          </a:p>
        </p:txBody>
      </p:sp>
    </p:spTree>
    <p:extLst>
      <p:ext uri="{BB962C8B-B14F-4D97-AF65-F5344CB8AC3E}">
        <p14:creationId xmlns:p14="http://schemas.microsoft.com/office/powerpoint/2010/main" val="884544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D4A3C-49D6-4542-AF77-0DF4BA2A1BCF}" type="datetimeFigureOut">
              <a:rPr lang="en-US" smtClean="0"/>
              <a:t>5/1/2015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CA812-EC77-4E5E-A3BE-9CBD23F34760}" type="slidenum">
              <a:rPr lang="en-US" smtClean="0"/>
              <a:t>‹#›</a:t>
            </a:fld>
            <a:endParaRPr lang="en-US"/>
          </a:p>
        </p:txBody>
      </p:sp>
    </p:spTree>
    <p:extLst>
      <p:ext uri="{BB962C8B-B14F-4D97-AF65-F5344CB8AC3E}">
        <p14:creationId xmlns:p14="http://schemas.microsoft.com/office/powerpoint/2010/main" val="24681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george@coalliance.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Models of Resource Sharing</a:t>
            </a:r>
            <a:r>
              <a:rPr lang="en-US" dirty="0" smtClean="0"/>
              <a:t/>
            </a:r>
            <a:br>
              <a:rPr lang="en-US" dirty="0" smtClean="0"/>
            </a:br>
            <a:r>
              <a:rPr lang="en-US" sz="5300" dirty="0" smtClean="0"/>
              <a:t>Colorado Alliance</a:t>
            </a:r>
            <a:endParaRPr lang="en-US" sz="5300" dirty="0"/>
          </a:p>
        </p:txBody>
      </p:sp>
      <p:sp>
        <p:nvSpPr>
          <p:cNvPr id="3" name="Subtitle 2"/>
          <p:cNvSpPr>
            <a:spLocks noGrp="1"/>
          </p:cNvSpPr>
          <p:nvPr>
            <p:ph type="subTitle" idx="1"/>
          </p:nvPr>
        </p:nvSpPr>
        <p:spPr>
          <a:xfrm>
            <a:off x="1524000" y="3602038"/>
            <a:ext cx="9144000" cy="2705244"/>
          </a:xfrm>
        </p:spPr>
        <p:txBody>
          <a:bodyPr/>
          <a:lstStyle/>
          <a:p>
            <a:r>
              <a:rPr lang="en-US" dirty="0" smtClean="0"/>
              <a:t>George Machovec</a:t>
            </a:r>
          </a:p>
          <a:p>
            <a:r>
              <a:rPr lang="en-US" dirty="0" smtClean="0"/>
              <a:t>Executive Director</a:t>
            </a:r>
          </a:p>
          <a:p>
            <a:r>
              <a:rPr lang="en-US" dirty="0" smtClean="0"/>
              <a:t>Colorado Alliance of Research Libraries</a:t>
            </a:r>
          </a:p>
          <a:p>
            <a:r>
              <a:rPr lang="en-US" dirty="0" smtClean="0"/>
              <a:t>May 1, 2015</a:t>
            </a:r>
          </a:p>
          <a:p>
            <a:r>
              <a:rPr lang="en-US" dirty="0" smtClean="0"/>
              <a:t>46</a:t>
            </a:r>
            <a:r>
              <a:rPr lang="en-US" baseline="30000" dirty="0" smtClean="0"/>
              <a:t>th</a:t>
            </a:r>
            <a:r>
              <a:rPr lang="en-US" dirty="0" smtClean="0"/>
              <a:t> Annual Colorado </a:t>
            </a:r>
            <a:r>
              <a:rPr lang="en-US" smtClean="0"/>
              <a:t>ILL Conference</a:t>
            </a: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395253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211" y="89210"/>
            <a:ext cx="9218341" cy="5185317"/>
          </a:xfrm>
          <a:prstGeom prst="rect">
            <a:avLst/>
          </a:prstGeom>
        </p:spPr>
      </p:pic>
      <p:pic>
        <p:nvPicPr>
          <p:cNvPr id="3" name="Picture 2"/>
          <p:cNvPicPr>
            <a:picLocks noChangeAspect="1"/>
          </p:cNvPicPr>
          <p:nvPr/>
        </p:nvPicPr>
        <p:blipFill>
          <a:blip r:embed="rId3"/>
          <a:stretch>
            <a:fillRect/>
          </a:stretch>
        </p:blipFill>
        <p:spPr>
          <a:xfrm>
            <a:off x="5340194" y="970156"/>
            <a:ext cx="11029796" cy="6204260"/>
          </a:xfrm>
          <a:prstGeom prst="rect">
            <a:avLst/>
          </a:prstGeom>
        </p:spPr>
      </p:pic>
    </p:spTree>
    <p:extLst>
      <p:ext uri="{BB962C8B-B14F-4D97-AF65-F5344CB8AC3E}">
        <p14:creationId xmlns:p14="http://schemas.microsoft.com/office/powerpoint/2010/main" val="1768644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INN-Reach &amp; Peer-to-Peer?</a:t>
            </a:r>
            <a:endParaRPr lang="en-US" dirty="0"/>
          </a:p>
        </p:txBody>
      </p:sp>
      <p:sp>
        <p:nvSpPr>
          <p:cNvPr id="3" name="Content Placeholder 2"/>
          <p:cNvSpPr>
            <a:spLocks noGrp="1"/>
          </p:cNvSpPr>
          <p:nvPr>
            <p:ph idx="1"/>
          </p:nvPr>
        </p:nvSpPr>
        <p:spPr/>
        <p:txBody>
          <a:bodyPr>
            <a:normAutofit lnSpcReduction="10000"/>
          </a:bodyPr>
          <a:lstStyle/>
          <a:p>
            <a:r>
              <a:rPr lang="en-US" dirty="0" smtClean="0"/>
              <a:t>Working with trusted regional partners</a:t>
            </a:r>
          </a:p>
          <a:p>
            <a:r>
              <a:rPr lang="en-US" dirty="0" smtClean="0"/>
              <a:t>Familiar patron-initiated requesting</a:t>
            </a:r>
          </a:p>
          <a:p>
            <a:r>
              <a:rPr lang="en-US" dirty="0" smtClean="0"/>
              <a:t>Low cost borrowing in recent study at Colorado State University </a:t>
            </a:r>
            <a:r>
              <a:rPr lang="en-US" dirty="0"/>
              <a:t>($0.45/item) </a:t>
            </a:r>
            <a:endParaRPr lang="en-US" dirty="0" smtClean="0"/>
          </a:p>
          <a:p>
            <a:r>
              <a:rPr lang="en-US" dirty="0" smtClean="0"/>
              <a:t>Includes all materials that libraries want to share no matter what the source of cataloging records (OCLC, </a:t>
            </a:r>
            <a:r>
              <a:rPr lang="en-US" dirty="0" err="1" smtClean="0"/>
              <a:t>SkyRiver</a:t>
            </a:r>
            <a:r>
              <a:rPr lang="en-US" dirty="0" smtClean="0"/>
              <a:t>, vendor supplied)</a:t>
            </a:r>
          </a:p>
          <a:p>
            <a:r>
              <a:rPr lang="en-US" dirty="0" smtClean="0"/>
              <a:t>Can include catalogs of any brand not just the Innovative products (Sierra, Millennium, Polaris, VTLS)</a:t>
            </a:r>
          </a:p>
          <a:p>
            <a:pPr lvl="1"/>
            <a:r>
              <a:rPr lang="en-US" dirty="0" smtClean="0"/>
              <a:t>Can be the umbrella tying a heterogeneous region together</a:t>
            </a:r>
          </a:p>
          <a:p>
            <a:pPr lvl="1"/>
            <a:r>
              <a:rPr lang="en-US" dirty="0" smtClean="0"/>
              <a:t>Forthcoming API will allow easier and less expensive non-Innovative integration</a:t>
            </a:r>
          </a:p>
          <a:p>
            <a:pPr marL="0" indent="0">
              <a:buNone/>
            </a:pPr>
            <a:endParaRPr lang="en-US" dirty="0" smtClean="0"/>
          </a:p>
          <a:p>
            <a:endParaRPr lang="en-US" dirty="0"/>
          </a:p>
        </p:txBody>
      </p:sp>
    </p:spTree>
    <p:extLst>
      <p:ext uri="{BB962C8B-B14F-4D97-AF65-F5344CB8AC3E}">
        <p14:creationId xmlns:p14="http://schemas.microsoft.com/office/powerpoint/2010/main" val="1892850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 Rush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Originally developed in 2003</a:t>
            </a:r>
          </a:p>
          <a:p>
            <a:pPr lvl="1"/>
            <a:r>
              <a:rPr lang="en-US" dirty="0" smtClean="0"/>
              <a:t>ERMS (Subscription Management) at the </a:t>
            </a:r>
            <a:r>
              <a:rPr lang="en-US" dirty="0" err="1" smtClean="0"/>
              <a:t>consortial</a:t>
            </a:r>
            <a:r>
              <a:rPr lang="en-US" dirty="0" smtClean="0"/>
              <a:t> or local library level</a:t>
            </a:r>
          </a:p>
          <a:p>
            <a:pPr lvl="1"/>
            <a:r>
              <a:rPr lang="en-US" dirty="0" smtClean="0"/>
              <a:t>Link Resolver</a:t>
            </a:r>
          </a:p>
          <a:p>
            <a:pPr lvl="1"/>
            <a:r>
              <a:rPr lang="en-US" dirty="0" smtClean="0"/>
              <a:t>A-Z</a:t>
            </a:r>
          </a:p>
          <a:p>
            <a:pPr lvl="1"/>
            <a:r>
              <a:rPr lang="en-US" dirty="0" smtClean="0"/>
              <a:t>Journal comparison tool (publishers, aggregators, indexing/abstracting)</a:t>
            </a:r>
          </a:p>
          <a:p>
            <a:r>
              <a:rPr lang="en-US" dirty="0" smtClean="0"/>
              <a:t>Used by about 50 libraries/consortia in North America</a:t>
            </a:r>
          </a:p>
          <a:p>
            <a:r>
              <a:rPr lang="en-US" dirty="0" smtClean="0"/>
              <a:t>Fully maintained knowledgebase</a:t>
            </a:r>
          </a:p>
          <a:p>
            <a:r>
              <a:rPr lang="en-US" dirty="0" smtClean="0"/>
              <a:t>Some use the complete system but many license just the part they need at a price point well below commercial counterparts</a:t>
            </a:r>
          </a:p>
          <a:p>
            <a:r>
              <a:rPr lang="en-US" b="1" dirty="0" smtClean="0"/>
              <a:t>Journal comparison tool available “free” to call libraries in Colorado due to a contract with </a:t>
            </a:r>
            <a:r>
              <a:rPr lang="en-US" b="1" dirty="0" err="1" smtClean="0"/>
              <a:t>CLiC</a:t>
            </a:r>
            <a:r>
              <a:rPr lang="en-US" b="1" dirty="0" smtClean="0"/>
              <a:t>!</a:t>
            </a:r>
            <a:endParaRPr lang="en-US" b="1" dirty="0"/>
          </a:p>
        </p:txBody>
      </p:sp>
    </p:spTree>
    <p:extLst>
      <p:ext uri="{BB962C8B-B14F-4D97-AF65-F5344CB8AC3E}">
        <p14:creationId xmlns:p14="http://schemas.microsoft.com/office/powerpoint/2010/main" val="3329463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Print Program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Colorado Alliance has launched a Shared Print program for monographs and serials</a:t>
            </a:r>
          </a:p>
          <a:p>
            <a:pPr lvl="1"/>
            <a:r>
              <a:rPr lang="en-US" dirty="0" smtClean="0"/>
              <a:t>Ensure discovery, access and delivery of legacy print holdings</a:t>
            </a:r>
          </a:p>
          <a:p>
            <a:pPr lvl="1"/>
            <a:r>
              <a:rPr lang="en-US" dirty="0" smtClean="0"/>
              <a:t>Make informed decisions on moving materials to storage or weeding</a:t>
            </a:r>
          </a:p>
          <a:p>
            <a:pPr lvl="1"/>
            <a:r>
              <a:rPr lang="en-US" dirty="0" smtClean="0"/>
              <a:t>Discovery and delivery through a regional union catalog (Prospector)</a:t>
            </a:r>
          </a:p>
          <a:p>
            <a:pPr lvl="1"/>
            <a:r>
              <a:rPr lang="en-US" dirty="0" smtClean="0"/>
              <a:t>Agreements modeled on work by </a:t>
            </a:r>
            <a:r>
              <a:rPr lang="en-US" dirty="0" err="1" smtClean="0"/>
              <a:t>ConnectNY</a:t>
            </a:r>
            <a:r>
              <a:rPr lang="en-US" dirty="0" smtClean="0"/>
              <a:t>, </a:t>
            </a:r>
            <a:r>
              <a:rPr lang="en-US" dirty="0" err="1" smtClean="0"/>
              <a:t>Orbis</a:t>
            </a:r>
            <a:r>
              <a:rPr lang="en-US" dirty="0" smtClean="0"/>
              <a:t> Cascade Alliance, Sam Demas and others</a:t>
            </a:r>
          </a:p>
          <a:p>
            <a:pPr lvl="1"/>
            <a:endParaRPr lang="en-US" dirty="0"/>
          </a:p>
          <a:p>
            <a:r>
              <a:rPr lang="en-US" dirty="0" smtClean="0"/>
              <a:t>An analysis tool was needed that was affordable and flexible</a:t>
            </a:r>
          </a:p>
          <a:p>
            <a:r>
              <a:rPr lang="en-US" dirty="0" smtClean="0"/>
              <a:t>Commercial tools (</a:t>
            </a:r>
            <a:r>
              <a:rPr lang="en-US" dirty="0" err="1" smtClean="0"/>
              <a:t>Intota</a:t>
            </a:r>
            <a:r>
              <a:rPr lang="en-US" dirty="0" smtClean="0"/>
              <a:t> Assessment, OCLC Collection Evaluation, SCS) where quoted at subscriptions which were too expensive for 14 member libraries</a:t>
            </a:r>
            <a:endParaRPr lang="en-US" dirty="0"/>
          </a:p>
        </p:txBody>
      </p:sp>
    </p:spTree>
    <p:extLst>
      <p:ext uri="{BB962C8B-B14F-4D97-AF65-F5344CB8AC3E}">
        <p14:creationId xmlns:p14="http://schemas.microsoft.com/office/powerpoint/2010/main" val="3174959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Tool Selected Characteristics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Must be scalable to include the largest libraries</a:t>
            </a:r>
          </a:p>
          <a:p>
            <a:r>
              <a:rPr lang="en-US" dirty="0" smtClean="0"/>
              <a:t>Must work in real-time</a:t>
            </a:r>
          </a:p>
          <a:p>
            <a:r>
              <a:rPr lang="en-US" dirty="0" smtClean="0"/>
              <a:t>Must support comparing any combination of libraries (1-1, 1-many, many-many)</a:t>
            </a:r>
          </a:p>
          <a:p>
            <a:r>
              <a:rPr lang="en-US" dirty="0" smtClean="0"/>
              <a:t>Must support export of MARC, XML and </a:t>
            </a:r>
            <a:r>
              <a:rPr lang="en-US" dirty="0" err="1" smtClean="0"/>
              <a:t>delemited</a:t>
            </a:r>
            <a:r>
              <a:rPr lang="en-US" dirty="0" smtClean="0"/>
              <a:t> (Excel)</a:t>
            </a:r>
          </a:p>
          <a:p>
            <a:r>
              <a:rPr lang="en-US" dirty="0" smtClean="0"/>
              <a:t>Must show what’s unique and overlapping, including visualizations</a:t>
            </a:r>
          </a:p>
          <a:p>
            <a:r>
              <a:rPr lang="en-US" dirty="0" smtClean="0"/>
              <a:t>Must be able to have searches or facets to work with any fields in a MARC record</a:t>
            </a:r>
          </a:p>
          <a:p>
            <a:r>
              <a:rPr lang="en-US" dirty="0" smtClean="0"/>
              <a:t>Matching algorithm must be made from elements in a MARC record but NOT depend on OCLC #, ISBN, ISSN</a:t>
            </a:r>
          </a:p>
          <a:p>
            <a:r>
              <a:rPr lang="en-US" dirty="0" smtClean="0"/>
              <a:t>Must be easy-to-use!</a:t>
            </a:r>
          </a:p>
          <a:p>
            <a:endParaRPr lang="en-US" dirty="0"/>
          </a:p>
        </p:txBody>
      </p:sp>
    </p:spTree>
    <p:extLst>
      <p:ext uri="{BB962C8B-B14F-4D97-AF65-F5344CB8AC3E}">
        <p14:creationId xmlns:p14="http://schemas.microsoft.com/office/powerpoint/2010/main" val="139948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7818"/>
            <a:ext cx="13379303" cy="7525858"/>
          </a:xfrm>
          <a:prstGeom prst="rect">
            <a:avLst/>
          </a:prstGeom>
        </p:spPr>
      </p:pic>
      <p:sp>
        <p:nvSpPr>
          <p:cNvPr id="3" name="TextBox 2"/>
          <p:cNvSpPr txBox="1"/>
          <p:nvPr/>
        </p:nvSpPr>
        <p:spPr>
          <a:xfrm>
            <a:off x="8285018" y="3200400"/>
            <a:ext cx="3435927" cy="2585323"/>
          </a:xfrm>
          <a:prstGeom prst="rect">
            <a:avLst/>
          </a:prstGeom>
          <a:noFill/>
        </p:spPr>
        <p:txBody>
          <a:bodyPr wrap="square" rtlCol="0">
            <a:spAutoFit/>
          </a:bodyPr>
          <a:lstStyle/>
          <a:p>
            <a:r>
              <a:rPr lang="en-US" dirty="0" smtClean="0">
                <a:solidFill>
                  <a:srgbClr val="FF0000"/>
                </a:solidFill>
              </a:rPr>
              <a:t>Simple comparison of two large academic libraries with no special limiting.  Each with greater than 4 million records.  University of Colorado vs. University of Wyoming</a:t>
            </a:r>
          </a:p>
          <a:p>
            <a:endParaRPr lang="en-US" dirty="0">
              <a:solidFill>
                <a:srgbClr val="FF0000"/>
              </a:solidFill>
            </a:endParaRPr>
          </a:p>
          <a:p>
            <a:r>
              <a:rPr lang="en-US" dirty="0" smtClean="0">
                <a:solidFill>
                  <a:srgbClr val="FF0000"/>
                </a:solidFill>
              </a:rPr>
              <a:t>At this level mostly useful for bragging rights!</a:t>
            </a:r>
            <a:endParaRPr lang="en-US" dirty="0">
              <a:solidFill>
                <a:srgbClr val="FF0000"/>
              </a:solidFill>
            </a:endParaRPr>
          </a:p>
        </p:txBody>
      </p:sp>
    </p:spTree>
    <p:extLst>
      <p:ext uri="{BB962C8B-B14F-4D97-AF65-F5344CB8AC3E}">
        <p14:creationId xmlns:p14="http://schemas.microsoft.com/office/powerpoint/2010/main" val="879639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1980959" cy="6739289"/>
          </a:xfrm>
          <a:prstGeom prst="rect">
            <a:avLst/>
          </a:prstGeom>
        </p:spPr>
      </p:pic>
      <p:sp>
        <p:nvSpPr>
          <p:cNvPr id="4" name="TextBox 3"/>
          <p:cNvSpPr txBox="1"/>
          <p:nvPr/>
        </p:nvSpPr>
        <p:spPr>
          <a:xfrm>
            <a:off x="8001000" y="3719945"/>
            <a:ext cx="3512127" cy="1200329"/>
          </a:xfrm>
          <a:prstGeom prst="rect">
            <a:avLst/>
          </a:prstGeom>
          <a:noFill/>
        </p:spPr>
        <p:txBody>
          <a:bodyPr wrap="square" rtlCol="0">
            <a:spAutoFit/>
          </a:bodyPr>
          <a:lstStyle/>
          <a:p>
            <a:r>
              <a:rPr lang="en-US" dirty="0" smtClean="0">
                <a:solidFill>
                  <a:srgbClr val="FF0000"/>
                </a:solidFill>
              </a:rPr>
              <a:t>Same two libraries but limited to the last five years.  Showing which library is currently doing better in growing their collection.</a:t>
            </a:r>
            <a:endParaRPr lang="en-US" dirty="0">
              <a:solidFill>
                <a:srgbClr val="FF0000"/>
              </a:solidFill>
            </a:endParaRPr>
          </a:p>
        </p:txBody>
      </p:sp>
    </p:spTree>
    <p:extLst>
      <p:ext uri="{BB962C8B-B14F-4D97-AF65-F5344CB8AC3E}">
        <p14:creationId xmlns:p14="http://schemas.microsoft.com/office/powerpoint/2010/main" val="3788975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737804" cy="7165015"/>
          </a:xfrm>
          <a:prstGeom prst="rect">
            <a:avLst/>
          </a:prstGeom>
        </p:spPr>
      </p:pic>
      <p:sp>
        <p:nvSpPr>
          <p:cNvPr id="4" name="TextBox 3"/>
          <p:cNvSpPr txBox="1"/>
          <p:nvPr/>
        </p:nvSpPr>
        <p:spPr>
          <a:xfrm>
            <a:off x="8042565" y="4208318"/>
            <a:ext cx="3886200" cy="923330"/>
          </a:xfrm>
          <a:prstGeom prst="rect">
            <a:avLst/>
          </a:prstGeom>
          <a:noFill/>
        </p:spPr>
        <p:txBody>
          <a:bodyPr wrap="square" rtlCol="0">
            <a:spAutoFit/>
          </a:bodyPr>
          <a:lstStyle/>
          <a:p>
            <a:r>
              <a:rPr lang="en-US" dirty="0" smtClean="0">
                <a:solidFill>
                  <a:srgbClr val="FF0000"/>
                </a:solidFill>
              </a:rPr>
              <a:t>Same two libraries but limited to “astrophysics” materials added in last 5 years.</a:t>
            </a:r>
            <a:endParaRPr lang="en-US" dirty="0">
              <a:solidFill>
                <a:srgbClr val="FF0000"/>
              </a:solidFill>
            </a:endParaRPr>
          </a:p>
        </p:txBody>
      </p:sp>
      <p:sp>
        <p:nvSpPr>
          <p:cNvPr id="5" name="TextBox 4"/>
          <p:cNvSpPr txBox="1"/>
          <p:nvPr/>
        </p:nvSpPr>
        <p:spPr>
          <a:xfrm>
            <a:off x="6118152" y="2608119"/>
            <a:ext cx="3678382" cy="646331"/>
          </a:xfrm>
          <a:prstGeom prst="rect">
            <a:avLst/>
          </a:prstGeom>
          <a:noFill/>
        </p:spPr>
        <p:txBody>
          <a:bodyPr wrap="square" rtlCol="0">
            <a:spAutoFit/>
          </a:bodyPr>
          <a:lstStyle/>
          <a:p>
            <a:r>
              <a:rPr lang="en-US" dirty="0" smtClean="0">
                <a:solidFill>
                  <a:srgbClr val="FF0000"/>
                </a:solidFill>
              </a:rPr>
              <a:t>Can save searches and export records in MARC, XML and delimited formats</a:t>
            </a:r>
            <a:endParaRPr lang="en-US" dirty="0">
              <a:solidFill>
                <a:srgbClr val="FF0000"/>
              </a:solidFill>
            </a:endParaRPr>
          </a:p>
        </p:txBody>
      </p:sp>
    </p:spTree>
    <p:extLst>
      <p:ext uri="{BB962C8B-B14F-4D97-AF65-F5344CB8AC3E}">
        <p14:creationId xmlns:p14="http://schemas.microsoft.com/office/powerpoint/2010/main" val="4023188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TextBox 2"/>
          <p:cNvSpPr txBox="1"/>
          <p:nvPr/>
        </p:nvSpPr>
        <p:spPr>
          <a:xfrm>
            <a:off x="7917873" y="2514600"/>
            <a:ext cx="3169227" cy="1754326"/>
          </a:xfrm>
          <a:prstGeom prst="rect">
            <a:avLst/>
          </a:prstGeom>
          <a:noFill/>
        </p:spPr>
        <p:txBody>
          <a:bodyPr wrap="square" rtlCol="0">
            <a:spAutoFit/>
          </a:bodyPr>
          <a:lstStyle/>
          <a:p>
            <a:r>
              <a:rPr lang="en-US" dirty="0" smtClean="0">
                <a:solidFill>
                  <a:srgbClr val="FF0000"/>
                </a:solidFill>
              </a:rPr>
              <a:t>University of Colorado at Boulder compared to 25 other libraries with no limiters!  Comparing 4.6 million MARC records to almost 12 million MARC records in seconds</a:t>
            </a:r>
            <a:endParaRPr lang="en-US" dirty="0">
              <a:solidFill>
                <a:srgbClr val="FF0000"/>
              </a:solidFill>
            </a:endParaRPr>
          </a:p>
        </p:txBody>
      </p:sp>
    </p:spTree>
    <p:extLst>
      <p:ext uri="{BB962C8B-B14F-4D97-AF65-F5344CB8AC3E}">
        <p14:creationId xmlns:p14="http://schemas.microsoft.com/office/powerpoint/2010/main" val="76226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Faced in the Project</a:t>
            </a:r>
            <a:endParaRPr lang="en-US" dirty="0"/>
          </a:p>
        </p:txBody>
      </p:sp>
      <p:sp>
        <p:nvSpPr>
          <p:cNvPr id="3" name="Content Placeholder 2"/>
          <p:cNvSpPr>
            <a:spLocks noGrp="1"/>
          </p:cNvSpPr>
          <p:nvPr>
            <p:ph idx="1"/>
          </p:nvPr>
        </p:nvSpPr>
        <p:spPr/>
        <p:txBody>
          <a:bodyPr/>
          <a:lstStyle/>
          <a:p>
            <a:r>
              <a:rPr lang="en-US" dirty="0" smtClean="0"/>
              <a:t>Making the user interface (UI) easy and intuitive</a:t>
            </a:r>
          </a:p>
          <a:p>
            <a:r>
              <a:rPr lang="en-US" dirty="0" smtClean="0"/>
              <a:t>Getting the matching algorithm right</a:t>
            </a:r>
          </a:p>
          <a:p>
            <a:pPr lvl="1"/>
            <a:r>
              <a:rPr lang="en-US" dirty="0" smtClean="0"/>
              <a:t>Too tight we end up with too many orphans that should have matched</a:t>
            </a:r>
          </a:p>
          <a:p>
            <a:pPr lvl="1"/>
            <a:r>
              <a:rPr lang="en-US" dirty="0" smtClean="0"/>
              <a:t>Too loose we end up with false merges</a:t>
            </a:r>
          </a:p>
          <a:p>
            <a:pPr lvl="1"/>
            <a:r>
              <a:rPr lang="en-US" dirty="0" smtClean="0"/>
              <a:t>Sometimes libraries want e-resources to match with print and sometimes they don’t</a:t>
            </a:r>
          </a:p>
          <a:p>
            <a:r>
              <a:rPr lang="en-US" dirty="0" smtClean="0"/>
              <a:t>Making it all happen in real-time and scalable to any library size (accomplished)</a:t>
            </a:r>
          </a:p>
        </p:txBody>
      </p:sp>
    </p:spTree>
    <p:extLst>
      <p:ext uri="{BB962C8B-B14F-4D97-AF65-F5344CB8AC3E}">
        <p14:creationId xmlns:p14="http://schemas.microsoft.com/office/powerpoint/2010/main" val="1297361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Colorado Alliance of Research Libraries</a:t>
            </a:r>
            <a:endParaRPr lang="en-US" dirty="0"/>
          </a:p>
        </p:txBody>
      </p:sp>
      <p:sp>
        <p:nvSpPr>
          <p:cNvPr id="3" name="Content Placeholder 2"/>
          <p:cNvSpPr>
            <a:spLocks noGrp="1"/>
          </p:cNvSpPr>
          <p:nvPr>
            <p:ph idx="1"/>
          </p:nvPr>
        </p:nvSpPr>
        <p:spPr/>
        <p:txBody>
          <a:bodyPr>
            <a:normAutofit lnSpcReduction="10000"/>
          </a:bodyPr>
          <a:lstStyle/>
          <a:p>
            <a:r>
              <a:rPr lang="en-US" dirty="0" smtClean="0"/>
              <a:t>Incorporated in 1981</a:t>
            </a:r>
          </a:p>
          <a:p>
            <a:r>
              <a:rPr lang="en-US" dirty="0" smtClean="0"/>
              <a:t>14 member libraries (13 academic, 1 public) – one out of state library (University of Wyoming)</a:t>
            </a:r>
          </a:p>
          <a:p>
            <a:r>
              <a:rPr lang="en-US" dirty="0" smtClean="0"/>
              <a:t>Programs include</a:t>
            </a:r>
          </a:p>
          <a:p>
            <a:pPr lvl="1"/>
            <a:r>
              <a:rPr lang="en-US" dirty="0" smtClean="0"/>
              <a:t>E-resource licensing – 250 contracts (&gt;$14 million)</a:t>
            </a:r>
          </a:p>
          <a:p>
            <a:pPr lvl="1"/>
            <a:r>
              <a:rPr lang="en-US" dirty="0" smtClean="0"/>
              <a:t>Prospector union catalog – 44 libraries, 13+ million unique MARC records</a:t>
            </a:r>
          </a:p>
          <a:p>
            <a:pPr lvl="1"/>
            <a:r>
              <a:rPr lang="en-US" dirty="0" smtClean="0"/>
              <a:t>Gold Rush (ERMS)</a:t>
            </a:r>
          </a:p>
          <a:p>
            <a:pPr lvl="1"/>
            <a:r>
              <a:rPr lang="en-US" dirty="0" smtClean="0"/>
              <a:t>Digital Repository Service – winding down central </a:t>
            </a:r>
            <a:r>
              <a:rPr lang="en-US" dirty="0" err="1" smtClean="0"/>
              <a:t>consortial</a:t>
            </a:r>
            <a:r>
              <a:rPr lang="en-US" dirty="0" smtClean="0"/>
              <a:t> management to return to local library management (Fedora/</a:t>
            </a:r>
            <a:r>
              <a:rPr lang="en-US" dirty="0" err="1" smtClean="0"/>
              <a:t>Islandora</a:t>
            </a:r>
            <a:r>
              <a:rPr lang="en-US" dirty="0" smtClean="0"/>
              <a:t>).  But still operate </a:t>
            </a:r>
            <a:r>
              <a:rPr lang="en-US" dirty="0" err="1" smtClean="0"/>
              <a:t>ArchivesSpace</a:t>
            </a:r>
            <a:r>
              <a:rPr lang="en-US" dirty="0" smtClean="0"/>
              <a:t> and looking into DPLA service hub with the state</a:t>
            </a:r>
          </a:p>
          <a:p>
            <a:pPr lvl="1"/>
            <a:r>
              <a:rPr lang="en-US" dirty="0" smtClean="0"/>
              <a:t>Shared Print (launching later in 2015)</a:t>
            </a:r>
            <a:endParaRPr lang="en-US" dirty="0"/>
          </a:p>
        </p:txBody>
      </p:sp>
    </p:spTree>
    <p:extLst>
      <p:ext uri="{BB962C8B-B14F-4D97-AF65-F5344CB8AC3E}">
        <p14:creationId xmlns:p14="http://schemas.microsoft.com/office/powerpoint/2010/main" val="2023205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Yet to be Done</a:t>
            </a:r>
            <a:endParaRPr lang="en-US" dirty="0"/>
          </a:p>
        </p:txBody>
      </p:sp>
      <p:sp>
        <p:nvSpPr>
          <p:cNvPr id="3" name="Content Placeholder 2"/>
          <p:cNvSpPr>
            <a:spLocks noGrp="1"/>
          </p:cNvSpPr>
          <p:nvPr>
            <p:ph idx="1"/>
          </p:nvPr>
        </p:nvSpPr>
        <p:spPr/>
        <p:txBody>
          <a:bodyPr/>
          <a:lstStyle/>
          <a:p>
            <a:endParaRPr lang="en-US" dirty="0" smtClean="0"/>
          </a:p>
          <a:p>
            <a:r>
              <a:rPr lang="en-US" dirty="0" smtClean="0"/>
              <a:t>Interest </a:t>
            </a:r>
            <a:r>
              <a:rPr lang="en-US" dirty="0"/>
              <a:t>in adding additional datasets such as </a:t>
            </a:r>
            <a:r>
              <a:rPr lang="en-US" dirty="0" err="1"/>
              <a:t>HathiTrust</a:t>
            </a:r>
            <a:r>
              <a:rPr lang="en-US" dirty="0"/>
              <a:t> public domain items, commercial </a:t>
            </a:r>
            <a:r>
              <a:rPr lang="en-US" dirty="0" err="1"/>
              <a:t>ebook</a:t>
            </a:r>
            <a:r>
              <a:rPr lang="en-US" dirty="0"/>
              <a:t> sets, etc.</a:t>
            </a:r>
          </a:p>
          <a:p>
            <a:r>
              <a:rPr lang="en-US" dirty="0" smtClean="0"/>
              <a:t>Adding branch and location level metadata for doing comparisons within a library system (particularly important for public libraries)</a:t>
            </a:r>
          </a:p>
          <a:p>
            <a:r>
              <a:rPr lang="en-US" dirty="0" smtClean="0"/>
              <a:t>Adding new facets as requested by users</a:t>
            </a:r>
          </a:p>
          <a:p>
            <a:r>
              <a:rPr lang="en-US" dirty="0" smtClean="0"/>
              <a:t>Doing longitudinal collection analysis over time (imprint dates)</a:t>
            </a:r>
            <a:endParaRPr lang="en-US" dirty="0"/>
          </a:p>
        </p:txBody>
      </p:sp>
    </p:spTree>
    <p:extLst>
      <p:ext uri="{BB962C8B-B14F-4D97-AF65-F5344CB8AC3E}">
        <p14:creationId xmlns:p14="http://schemas.microsoft.com/office/powerpoint/2010/main" val="1894870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Sample Use Cases</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Shared print programs</a:t>
            </a:r>
          </a:p>
          <a:p>
            <a:pPr lvl="1"/>
            <a:r>
              <a:rPr lang="en-US" dirty="0" smtClean="0"/>
              <a:t>What to put in storage</a:t>
            </a:r>
          </a:p>
          <a:p>
            <a:pPr lvl="1"/>
            <a:r>
              <a:rPr lang="en-US" dirty="0" smtClean="0"/>
              <a:t>What to weed</a:t>
            </a:r>
          </a:p>
          <a:p>
            <a:pPr lvl="1"/>
            <a:r>
              <a:rPr lang="en-US" dirty="0" smtClean="0"/>
              <a:t>Getting a set of unique records and adding a 583 retention note</a:t>
            </a:r>
          </a:p>
          <a:p>
            <a:r>
              <a:rPr lang="en-US" dirty="0" smtClean="0"/>
              <a:t>Adding a new program on campus and want to compare holdings with an established institution with the same program</a:t>
            </a:r>
          </a:p>
          <a:p>
            <a:r>
              <a:rPr lang="en-US" dirty="0" smtClean="0"/>
              <a:t>Want to compare branches in a public library system</a:t>
            </a:r>
          </a:p>
          <a:p>
            <a:r>
              <a:rPr lang="en-US" dirty="0" smtClean="0"/>
              <a:t>Comparing collection with commercial datasets or other catalogs (e.g. </a:t>
            </a:r>
            <a:r>
              <a:rPr lang="en-US" dirty="0" err="1" smtClean="0"/>
              <a:t>HathiTrust</a:t>
            </a:r>
            <a:r>
              <a:rPr lang="en-US" dirty="0" smtClean="0"/>
              <a:t>, CRL)</a:t>
            </a:r>
          </a:p>
          <a:p>
            <a:r>
              <a:rPr lang="en-US" dirty="0" smtClean="0"/>
              <a:t>Quick exports for participation in other cooperative programs</a:t>
            </a:r>
          </a:p>
          <a:p>
            <a:r>
              <a:rPr lang="en-US" dirty="0" smtClean="0"/>
              <a:t>Bragging or complaining with your colleagues or administration!</a:t>
            </a:r>
          </a:p>
          <a:p>
            <a:endParaRPr lang="en-US" dirty="0" smtClean="0"/>
          </a:p>
          <a:p>
            <a:endParaRPr lang="en-US" dirty="0"/>
          </a:p>
        </p:txBody>
      </p:sp>
    </p:spTree>
    <p:extLst>
      <p:ext uri="{BB962C8B-B14F-4D97-AF65-F5344CB8AC3E}">
        <p14:creationId xmlns:p14="http://schemas.microsoft.com/office/powerpoint/2010/main" val="761697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lstStyle/>
          <a:p>
            <a:r>
              <a:rPr lang="en-US" dirty="0" smtClean="0"/>
              <a:t>The tool is in beta with all of the heads of collection development at the Colorado Alliance libraries</a:t>
            </a:r>
          </a:p>
          <a:p>
            <a:r>
              <a:rPr lang="en-US" dirty="0" smtClean="0"/>
              <a:t>Available free to all Prospector libraries!</a:t>
            </a:r>
          </a:p>
          <a:p>
            <a:r>
              <a:rPr lang="en-US" dirty="0" smtClean="0"/>
              <a:t>We will offer it to libraries elsewhere at a very low cost.  However, we do need to charge a fee since it takes a fair amount of work to load metadata and keep it all running.</a:t>
            </a:r>
          </a:p>
          <a:p>
            <a:pPr lvl="1"/>
            <a:r>
              <a:rPr lang="en-US" dirty="0" smtClean="0"/>
              <a:t>Let me know if you might be interested down the road</a:t>
            </a:r>
          </a:p>
          <a:p>
            <a:pPr lvl="1"/>
            <a:r>
              <a:rPr lang="en-US" b="1" dirty="0" smtClean="0"/>
              <a:t>Ready for broader public release in July 2015!</a:t>
            </a:r>
            <a:endParaRPr lang="en-US" b="1" dirty="0"/>
          </a:p>
        </p:txBody>
      </p:sp>
    </p:spTree>
    <p:extLst>
      <p:ext uri="{BB962C8B-B14F-4D97-AF65-F5344CB8AC3E}">
        <p14:creationId xmlns:p14="http://schemas.microsoft.com/office/powerpoint/2010/main" val="3570622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George Machovec</a:t>
            </a:r>
          </a:p>
          <a:p>
            <a:pPr marL="0" indent="0" algn="ctr">
              <a:buNone/>
            </a:pPr>
            <a:r>
              <a:rPr lang="en-US" dirty="0" smtClean="0"/>
              <a:t>Colorado Alliance of Research Libraries</a:t>
            </a:r>
          </a:p>
          <a:p>
            <a:pPr marL="0" indent="0" algn="ctr">
              <a:buNone/>
            </a:pPr>
            <a:endParaRPr lang="en-US" dirty="0"/>
          </a:p>
          <a:p>
            <a:pPr marL="0" indent="0" algn="ctr">
              <a:buNone/>
            </a:pPr>
            <a:r>
              <a:rPr lang="en-US" dirty="0">
                <a:hlinkClick r:id="rId2"/>
              </a:rPr>
              <a:t>g</a:t>
            </a:r>
            <a:r>
              <a:rPr lang="en-US" dirty="0" smtClean="0">
                <a:hlinkClick r:id="rId2"/>
              </a:rPr>
              <a:t>eorge@coalliance.org</a:t>
            </a:r>
            <a:r>
              <a:rPr lang="en-US" dirty="0" smtClean="0"/>
              <a:t> </a:t>
            </a:r>
            <a:endParaRPr lang="en-US" dirty="0"/>
          </a:p>
        </p:txBody>
      </p:sp>
    </p:spTree>
    <p:extLst>
      <p:ext uri="{BB962C8B-B14F-4D97-AF65-F5344CB8AC3E}">
        <p14:creationId xmlns:p14="http://schemas.microsoft.com/office/powerpoint/2010/main" val="4048580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Sharing in the Colorado Alliance</a:t>
            </a:r>
            <a:endParaRPr lang="en-US" dirty="0"/>
          </a:p>
        </p:txBody>
      </p:sp>
      <p:sp>
        <p:nvSpPr>
          <p:cNvPr id="3" name="Content Placeholder 2"/>
          <p:cNvSpPr>
            <a:spLocks noGrp="1"/>
          </p:cNvSpPr>
          <p:nvPr>
            <p:ph idx="1"/>
          </p:nvPr>
        </p:nvSpPr>
        <p:spPr/>
        <p:txBody>
          <a:bodyPr>
            <a:normAutofit/>
          </a:bodyPr>
          <a:lstStyle/>
          <a:p>
            <a:endParaRPr lang="en-US" sz="4400" dirty="0" smtClean="0"/>
          </a:p>
          <a:p>
            <a:r>
              <a:rPr lang="en-US" sz="4400" dirty="0" smtClean="0"/>
              <a:t>Prospector</a:t>
            </a:r>
          </a:p>
          <a:p>
            <a:r>
              <a:rPr lang="en-US" sz="4400" dirty="0" smtClean="0"/>
              <a:t>Gold Rush</a:t>
            </a:r>
          </a:p>
          <a:p>
            <a:r>
              <a:rPr lang="en-US" sz="4400" dirty="0" smtClean="0"/>
              <a:t>Shared Print Program</a:t>
            </a:r>
            <a:endParaRPr lang="en-US" sz="4400" dirty="0"/>
          </a:p>
        </p:txBody>
      </p:sp>
    </p:spTree>
    <p:extLst>
      <p:ext uri="{BB962C8B-B14F-4D97-AF65-F5344CB8AC3E}">
        <p14:creationId xmlns:p14="http://schemas.microsoft.com/office/powerpoint/2010/main" val="4107979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Prospector</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Union Catalog for 44 libraries in Colorado and Wyoming</a:t>
            </a:r>
          </a:p>
          <a:p>
            <a:r>
              <a:rPr lang="en-US" dirty="0" smtClean="0"/>
              <a:t>Launched in 1999</a:t>
            </a:r>
          </a:p>
          <a:p>
            <a:r>
              <a:rPr lang="en-US" dirty="0" smtClean="0"/>
              <a:t>Uses INN-Reach software from Innovative Interfaces</a:t>
            </a:r>
          </a:p>
          <a:p>
            <a:r>
              <a:rPr lang="en-US" dirty="0" smtClean="0"/>
              <a:t>A central union catalog with 14 million unique titles with 33 million items</a:t>
            </a:r>
          </a:p>
          <a:p>
            <a:r>
              <a:rPr lang="en-US" dirty="0" smtClean="0"/>
              <a:t>~600,000 lends per year</a:t>
            </a:r>
          </a:p>
          <a:p>
            <a:r>
              <a:rPr lang="en-US" dirty="0" smtClean="0"/>
              <a:t>Can interface with any brand of integrated library system</a:t>
            </a:r>
          </a:p>
          <a:p>
            <a:r>
              <a:rPr lang="en-US" dirty="0" smtClean="0"/>
              <a:t>New standards-based API to be available at the end of 2015</a:t>
            </a:r>
          </a:p>
          <a:p>
            <a:endParaRPr lang="en-US" dirty="0"/>
          </a:p>
        </p:txBody>
      </p:sp>
    </p:spTree>
    <p:extLst>
      <p:ext uri="{BB962C8B-B14F-4D97-AF65-F5344CB8AC3E}">
        <p14:creationId xmlns:p14="http://schemas.microsoft.com/office/powerpoint/2010/main" val="2693431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Prospector – What’s New?</a:t>
            </a:r>
            <a:endParaRPr lang="en-US" dirty="0"/>
          </a:p>
        </p:txBody>
      </p:sp>
      <p:sp>
        <p:nvSpPr>
          <p:cNvPr id="3" name="Content Placeholder 2"/>
          <p:cNvSpPr>
            <a:spLocks noGrp="1"/>
          </p:cNvSpPr>
          <p:nvPr>
            <p:ph idx="1"/>
          </p:nvPr>
        </p:nvSpPr>
        <p:spPr/>
        <p:txBody>
          <a:bodyPr/>
          <a:lstStyle/>
          <a:p>
            <a:endParaRPr lang="en-US" dirty="0" smtClean="0"/>
          </a:p>
          <a:p>
            <a:r>
              <a:rPr lang="en-US" dirty="0" smtClean="0"/>
              <a:t>Have added approximately 1 million public domain </a:t>
            </a:r>
            <a:r>
              <a:rPr lang="en-US" dirty="0" err="1" smtClean="0"/>
              <a:t>ebook</a:t>
            </a:r>
            <a:r>
              <a:rPr lang="en-US" dirty="0" smtClean="0"/>
              <a:t> records from </a:t>
            </a:r>
            <a:r>
              <a:rPr lang="en-US" dirty="0" err="1" smtClean="0"/>
              <a:t>HathiTrust</a:t>
            </a:r>
            <a:endParaRPr lang="en-US" dirty="0" smtClean="0"/>
          </a:p>
          <a:p>
            <a:r>
              <a:rPr lang="en-US" dirty="0" smtClean="0"/>
              <a:t>Have linked Prospector with MOBIUS in Missouri (program earlier in the conference on this)</a:t>
            </a:r>
          </a:p>
          <a:p>
            <a:r>
              <a:rPr lang="en-US" dirty="0" smtClean="0"/>
              <a:t>Adding of non-Innovative libraries at price point comparable to those with III systems</a:t>
            </a:r>
            <a:endParaRPr lang="en-US" dirty="0"/>
          </a:p>
        </p:txBody>
      </p:sp>
    </p:spTree>
    <p:extLst>
      <p:ext uri="{BB962C8B-B14F-4D97-AF65-F5344CB8AC3E}">
        <p14:creationId xmlns:p14="http://schemas.microsoft.com/office/powerpoint/2010/main" val="827781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5289"/>
            <a:ext cx="5784172" cy="1325563"/>
          </a:xfrm>
        </p:spPr>
        <p:txBody>
          <a:bodyPr/>
          <a:lstStyle/>
          <a:p>
            <a:r>
              <a:rPr lang="en-US" dirty="0" smtClean="0"/>
              <a:t>INN-Reach Environment</a:t>
            </a:r>
            <a:endParaRPr lang="en-US" dirty="0"/>
          </a:p>
        </p:txBody>
      </p:sp>
      <p:pic>
        <p:nvPicPr>
          <p:cNvPr id="4" name="Content Placeholder 3" descr="6 point chart.jpg"/>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0" b="100000" l="0" r="96639">
                        <a14:foregroundMark x1="92437" y1="80047" x2="92437" y2="80047"/>
                        <a14:foregroundMark x1="93277" y1="92488" x2="93277" y2="92488"/>
                        <a14:foregroundMark x1="8403" y1="46714" x2="8403" y2="46714"/>
                        <a14:foregroundMark x1="31092" y1="86150" x2="31092" y2="86150"/>
                        <a14:foregroundMark x1="68277" y1="84507" x2="68277" y2="84507"/>
                        <a14:foregroundMark x1="31513" y1="10094" x2="31513" y2="10094"/>
                        <a14:foregroundMark x1="70798" y1="5869" x2="70798" y2="5869"/>
                        <a14:foregroundMark x1="96639" y1="50469" x2="96639" y2="50469"/>
                        <a14:backgroundMark x1="60294" y1="50469" x2="60294" y2="50469"/>
                      </a14:backgroundRemoval>
                    </a14:imgEffect>
                  </a14:imgLayer>
                </a14:imgProps>
              </a:ext>
            </a:extLst>
          </a:blip>
          <a:stretch>
            <a:fillRect/>
          </a:stretch>
        </p:blipFill>
        <p:spPr>
          <a:xfrm rot="19775062">
            <a:off x="3427547" y="1235813"/>
            <a:ext cx="5353408" cy="4791075"/>
          </a:xfrm>
          <a:prstGeom prst="rect">
            <a:avLst/>
          </a:prstGeom>
        </p:spPr>
      </p:pic>
      <p:sp>
        <p:nvSpPr>
          <p:cNvPr id="6" name="Text Box 43"/>
          <p:cNvSpPr txBox="1">
            <a:spLocks noChangeArrowheads="1"/>
          </p:cNvSpPr>
          <p:nvPr/>
        </p:nvSpPr>
        <p:spPr bwMode="auto">
          <a:xfrm>
            <a:off x="5566881" y="1352353"/>
            <a:ext cx="1036241" cy="276999"/>
          </a:xfrm>
          <a:prstGeom prst="rect">
            <a:avLst/>
          </a:prstGeom>
          <a:noFill/>
          <a:ln w="9525">
            <a:noFill/>
            <a:miter lim="800000"/>
            <a:headEnd/>
            <a:tailEnd/>
          </a:ln>
          <a:effectLst/>
        </p:spPr>
        <p:txBody>
          <a:bodyPr wrap="square">
            <a:spAutoFit/>
          </a:bodyPr>
          <a:lstStyle/>
          <a:p>
            <a:pPr algn="ctr" eaLnBrk="1" hangingPunct="1">
              <a:spcBef>
                <a:spcPct val="50000"/>
              </a:spcBef>
              <a:buFontTx/>
              <a:buNone/>
            </a:pPr>
            <a:r>
              <a:rPr lang="en-US" sz="1200" b="1" dirty="0">
                <a:solidFill>
                  <a:srgbClr val="FFFFFF"/>
                </a:solidFill>
              </a:rPr>
              <a:t>Sierra</a:t>
            </a:r>
          </a:p>
        </p:txBody>
      </p:sp>
      <p:sp>
        <p:nvSpPr>
          <p:cNvPr id="7" name="Text Box 43"/>
          <p:cNvSpPr txBox="1">
            <a:spLocks noChangeArrowheads="1"/>
          </p:cNvSpPr>
          <p:nvPr/>
        </p:nvSpPr>
        <p:spPr bwMode="auto">
          <a:xfrm>
            <a:off x="5586131" y="3354352"/>
            <a:ext cx="1036241" cy="553998"/>
          </a:xfrm>
          <a:prstGeom prst="rect">
            <a:avLst/>
          </a:prstGeom>
          <a:noFill/>
          <a:ln w="9525">
            <a:noFill/>
            <a:miter lim="800000"/>
            <a:headEnd/>
            <a:tailEnd/>
          </a:ln>
          <a:effectLst/>
        </p:spPr>
        <p:txBody>
          <a:bodyPr wrap="square">
            <a:spAutoFit/>
          </a:bodyPr>
          <a:lstStyle/>
          <a:p>
            <a:pPr algn="ctr" eaLnBrk="1" hangingPunct="1">
              <a:spcBef>
                <a:spcPct val="50000"/>
              </a:spcBef>
              <a:buFontTx/>
              <a:buNone/>
            </a:pPr>
            <a:r>
              <a:rPr lang="en-US" sz="1200" b="1" dirty="0">
                <a:solidFill>
                  <a:srgbClr val="FFFFFF"/>
                </a:solidFill>
              </a:rPr>
              <a:t>INN-Reach </a:t>
            </a:r>
          </a:p>
          <a:p>
            <a:pPr algn="ctr" eaLnBrk="1" hangingPunct="1">
              <a:spcBef>
                <a:spcPct val="50000"/>
              </a:spcBef>
              <a:buFontTx/>
              <a:buNone/>
            </a:pPr>
            <a:r>
              <a:rPr lang="en-US" sz="1200" b="1" dirty="0">
                <a:solidFill>
                  <a:srgbClr val="FFFFFF"/>
                </a:solidFill>
              </a:rPr>
              <a:t>Central</a:t>
            </a:r>
          </a:p>
        </p:txBody>
      </p:sp>
      <p:sp>
        <p:nvSpPr>
          <p:cNvPr id="10" name="Text Box 43"/>
          <p:cNvSpPr txBox="1">
            <a:spLocks noChangeArrowheads="1"/>
          </p:cNvSpPr>
          <p:nvPr/>
        </p:nvSpPr>
        <p:spPr bwMode="auto">
          <a:xfrm>
            <a:off x="7424369" y="2415938"/>
            <a:ext cx="1036241" cy="276999"/>
          </a:xfrm>
          <a:prstGeom prst="rect">
            <a:avLst/>
          </a:prstGeom>
          <a:noFill/>
          <a:ln w="9525">
            <a:noFill/>
            <a:miter lim="800000"/>
            <a:headEnd/>
            <a:tailEnd/>
          </a:ln>
          <a:effectLst/>
        </p:spPr>
        <p:txBody>
          <a:bodyPr wrap="square">
            <a:spAutoFit/>
          </a:bodyPr>
          <a:lstStyle/>
          <a:p>
            <a:pPr algn="ctr" eaLnBrk="1" hangingPunct="1">
              <a:spcBef>
                <a:spcPct val="50000"/>
              </a:spcBef>
              <a:buFontTx/>
              <a:buNone/>
            </a:pPr>
            <a:r>
              <a:rPr lang="en-US" sz="1200" b="1" dirty="0">
                <a:solidFill>
                  <a:srgbClr val="FFFFFF"/>
                </a:solidFill>
              </a:rPr>
              <a:t>Millennium</a:t>
            </a:r>
          </a:p>
        </p:txBody>
      </p:sp>
      <p:sp>
        <p:nvSpPr>
          <p:cNvPr id="12" name="Text Box 43"/>
          <p:cNvSpPr txBox="1">
            <a:spLocks noChangeArrowheads="1"/>
          </p:cNvSpPr>
          <p:nvPr/>
        </p:nvSpPr>
        <p:spPr bwMode="auto">
          <a:xfrm>
            <a:off x="7424369" y="4504624"/>
            <a:ext cx="1036241" cy="276999"/>
          </a:xfrm>
          <a:prstGeom prst="rect">
            <a:avLst/>
          </a:prstGeom>
          <a:noFill/>
          <a:ln w="9525">
            <a:noFill/>
            <a:miter lim="800000"/>
            <a:headEnd/>
            <a:tailEnd/>
          </a:ln>
          <a:effectLst/>
        </p:spPr>
        <p:txBody>
          <a:bodyPr wrap="square">
            <a:spAutoFit/>
          </a:bodyPr>
          <a:lstStyle/>
          <a:p>
            <a:pPr algn="ctr" eaLnBrk="1" hangingPunct="1">
              <a:spcBef>
                <a:spcPct val="50000"/>
              </a:spcBef>
              <a:buFontTx/>
              <a:buNone/>
            </a:pPr>
            <a:r>
              <a:rPr lang="en-US" sz="1200" b="1" dirty="0">
                <a:solidFill>
                  <a:srgbClr val="FFFFFF"/>
                </a:solidFill>
              </a:rPr>
              <a:t>DCB</a:t>
            </a:r>
          </a:p>
        </p:txBody>
      </p:sp>
    </p:spTree>
    <p:extLst>
      <p:ext uri="{BB962C8B-B14F-4D97-AF65-F5344CB8AC3E}">
        <p14:creationId xmlns:p14="http://schemas.microsoft.com/office/powerpoint/2010/main" val="420610784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to Peer Environment</a:t>
            </a:r>
            <a:endParaRPr lang="en-US" dirty="0"/>
          </a:p>
        </p:txBody>
      </p:sp>
      <p:pic>
        <p:nvPicPr>
          <p:cNvPr id="4" name="Content Placeholder 3" descr="6 point chart.jpg"/>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0" b="100000" l="0" r="96639">
                        <a14:foregroundMark x1="92437" y1="80047" x2="92437" y2="80047"/>
                        <a14:foregroundMark x1="93277" y1="92488" x2="93277" y2="92488"/>
                        <a14:foregroundMark x1="8403" y1="46714" x2="8403" y2="46714"/>
                        <a14:foregroundMark x1="31092" y1="86150" x2="31092" y2="86150"/>
                        <a14:foregroundMark x1="68277" y1="84507" x2="68277" y2="84507"/>
                        <a14:foregroundMark x1="31513" y1="10094" x2="31513" y2="10094"/>
                        <a14:foregroundMark x1="70798" y1="5869" x2="70798" y2="5869"/>
                        <a14:foregroundMark x1="96639" y1="50469" x2="96639" y2="50469"/>
                        <a14:backgroundMark x1="60294" y1="50469" x2="60294" y2="50469"/>
                      </a14:backgroundRemoval>
                    </a14:imgEffect>
                  </a14:imgLayer>
                </a14:imgProps>
              </a:ext>
            </a:extLst>
          </a:blip>
          <a:stretch>
            <a:fillRect/>
          </a:stretch>
        </p:blipFill>
        <p:spPr>
          <a:xfrm rot="19775062">
            <a:off x="1650334" y="1849614"/>
            <a:ext cx="3626667" cy="3245714"/>
          </a:xfrm>
          <a:prstGeom prst="rect">
            <a:avLst/>
          </a:prstGeom>
        </p:spPr>
      </p:pic>
      <p:pic>
        <p:nvPicPr>
          <p:cNvPr id="9" name="Content Placeholder 3" descr="6 point chart.jpg"/>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6639">
                        <a14:foregroundMark x1="92437" y1="80047" x2="92437" y2="80047"/>
                        <a14:foregroundMark x1="93277" y1="92488" x2="93277" y2="92488"/>
                        <a14:foregroundMark x1="8403" y1="46714" x2="8403" y2="46714"/>
                        <a14:foregroundMark x1="31092" y1="86150" x2="31092" y2="86150"/>
                        <a14:foregroundMark x1="68277" y1="84507" x2="68277" y2="84507"/>
                        <a14:foregroundMark x1="31513" y1="10094" x2="31513" y2="10094"/>
                        <a14:foregroundMark x1="70798" y1="5869" x2="70798" y2="5869"/>
                        <a14:foregroundMark x1="96639" y1="50469" x2="96639" y2="50469"/>
                        <a14:backgroundMark x1="60294" y1="50469" x2="60294" y2="50469"/>
                      </a14:backgroundRemoval>
                    </a14:imgEffect>
                  </a14:imgLayer>
                </a14:imgProps>
              </a:ext>
            </a:extLst>
          </a:blip>
          <a:stretch>
            <a:fillRect/>
          </a:stretch>
        </p:blipFill>
        <p:spPr>
          <a:xfrm rot="19775062">
            <a:off x="6296533" y="1849612"/>
            <a:ext cx="3626667" cy="3245714"/>
          </a:xfrm>
          <a:prstGeom prst="rect">
            <a:avLst/>
          </a:prstGeom>
        </p:spPr>
      </p:pic>
      <p:sp>
        <p:nvSpPr>
          <p:cNvPr id="14" name="TextBox 13"/>
          <p:cNvSpPr txBox="1"/>
          <p:nvPr/>
        </p:nvSpPr>
        <p:spPr>
          <a:xfrm>
            <a:off x="3089749" y="3345454"/>
            <a:ext cx="972457" cy="369332"/>
          </a:xfrm>
          <a:prstGeom prst="rect">
            <a:avLst/>
          </a:prstGeom>
          <a:noFill/>
        </p:spPr>
        <p:txBody>
          <a:bodyPr wrap="square" rtlCol="0">
            <a:spAutoFit/>
          </a:bodyPr>
          <a:lstStyle/>
          <a:p>
            <a:endParaRPr lang="en-US" dirty="0"/>
          </a:p>
        </p:txBody>
      </p:sp>
      <p:sp>
        <p:nvSpPr>
          <p:cNvPr id="15" name="TextBox 14"/>
          <p:cNvSpPr txBox="1"/>
          <p:nvPr/>
        </p:nvSpPr>
        <p:spPr>
          <a:xfrm>
            <a:off x="2796009" y="3287803"/>
            <a:ext cx="1335315" cy="369332"/>
          </a:xfrm>
          <a:prstGeom prst="rect">
            <a:avLst/>
          </a:prstGeom>
          <a:noFill/>
        </p:spPr>
        <p:txBody>
          <a:bodyPr wrap="square" rtlCol="0">
            <a:spAutoFit/>
          </a:bodyPr>
          <a:lstStyle/>
          <a:p>
            <a:pPr algn="ctr"/>
            <a:r>
              <a:rPr lang="en-US" dirty="0">
                <a:solidFill>
                  <a:schemeClr val="bg1"/>
                </a:solidFill>
              </a:rPr>
              <a:t>MOBIUS</a:t>
            </a:r>
          </a:p>
        </p:txBody>
      </p:sp>
      <p:sp>
        <p:nvSpPr>
          <p:cNvPr id="16" name="TextBox 15"/>
          <p:cNvSpPr txBox="1"/>
          <p:nvPr/>
        </p:nvSpPr>
        <p:spPr>
          <a:xfrm>
            <a:off x="7456774" y="3287803"/>
            <a:ext cx="1335315" cy="369332"/>
          </a:xfrm>
          <a:prstGeom prst="rect">
            <a:avLst/>
          </a:prstGeom>
          <a:noFill/>
        </p:spPr>
        <p:txBody>
          <a:bodyPr wrap="square" rtlCol="0">
            <a:spAutoFit/>
          </a:bodyPr>
          <a:lstStyle/>
          <a:p>
            <a:pPr algn="ctr"/>
            <a:r>
              <a:rPr lang="en-US" dirty="0" smtClean="0">
                <a:solidFill>
                  <a:schemeClr val="bg1"/>
                </a:solidFill>
              </a:rPr>
              <a:t>Prospector</a:t>
            </a:r>
            <a:endParaRPr lang="en-US" dirty="0">
              <a:solidFill>
                <a:schemeClr val="bg1"/>
              </a:solidFill>
            </a:endParaRPr>
          </a:p>
        </p:txBody>
      </p:sp>
      <p:sp>
        <p:nvSpPr>
          <p:cNvPr id="12" name="Left-Right Arrow 11"/>
          <p:cNvSpPr/>
          <p:nvPr/>
        </p:nvSpPr>
        <p:spPr>
          <a:xfrm>
            <a:off x="4403740" y="3230154"/>
            <a:ext cx="2766053"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16989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to Peer Requesting</a:t>
            </a:r>
            <a:endParaRPr lang="en-US" dirty="0"/>
          </a:p>
        </p:txBody>
      </p:sp>
      <p:sp>
        <p:nvSpPr>
          <p:cNvPr id="4" name="Content Placeholder 2"/>
          <p:cNvSpPr>
            <a:spLocks noGrp="1"/>
          </p:cNvSpPr>
          <p:nvPr>
            <p:ph sz="quarter" idx="1"/>
          </p:nvPr>
        </p:nvSpPr>
        <p:spPr>
          <a:xfrm>
            <a:off x="1204331" y="1690688"/>
            <a:ext cx="9229493" cy="4572000"/>
          </a:xfrm>
        </p:spPr>
        <p:txBody>
          <a:bodyPr/>
          <a:lstStyle/>
          <a:p>
            <a:r>
              <a:rPr lang="en-US" dirty="0" smtClean="0"/>
              <a:t>Both systems maintain their own union catalog</a:t>
            </a:r>
          </a:p>
          <a:p>
            <a:pPr lvl="1"/>
            <a:r>
              <a:rPr lang="en-US" dirty="0" smtClean="0"/>
              <a:t>Local branding and identity remain (very important politically)</a:t>
            </a:r>
          </a:p>
          <a:p>
            <a:r>
              <a:rPr lang="en-US" dirty="0" smtClean="0"/>
              <a:t>All patrons can request equally from either union catalog</a:t>
            </a:r>
          </a:p>
          <a:p>
            <a:pPr lvl="1"/>
            <a:r>
              <a:rPr lang="en-US" dirty="0" smtClean="0"/>
              <a:t>A link from each union catalog allows patrons to move to the other system transferring searches</a:t>
            </a:r>
          </a:p>
          <a:p>
            <a:pPr lvl="1"/>
            <a:r>
              <a:rPr lang="en-US" dirty="0" smtClean="0"/>
              <a:t>Patrons can use their local library card to authenticate in the other system</a:t>
            </a:r>
          </a:p>
          <a:p>
            <a:r>
              <a:rPr lang="en-US" dirty="0" smtClean="0"/>
              <a:t>Staff receive and process requests from both systems in the same way</a:t>
            </a:r>
          </a:p>
          <a:p>
            <a:endParaRPr lang="en-US" dirty="0"/>
          </a:p>
        </p:txBody>
      </p:sp>
      <p:sp>
        <p:nvSpPr>
          <p:cNvPr id="7" name="Rounded Rectangle 6"/>
          <p:cNvSpPr/>
          <p:nvPr/>
        </p:nvSpPr>
        <p:spPr>
          <a:xfrm flipV="1">
            <a:off x="1988820" y="6022575"/>
            <a:ext cx="8153400" cy="45719"/>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07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857250"/>
            <a:ext cx="15240000" cy="8572500"/>
          </a:xfrm>
          <a:prstGeom prst="rect">
            <a:avLst/>
          </a:prstGeom>
        </p:spPr>
      </p:pic>
      <p:sp>
        <p:nvSpPr>
          <p:cNvPr id="5" name="Left Arrow 4"/>
          <p:cNvSpPr/>
          <p:nvPr/>
        </p:nvSpPr>
        <p:spPr>
          <a:xfrm>
            <a:off x="10381785" y="4282069"/>
            <a:ext cx="1059366" cy="60216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757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1184</Words>
  <Application>Microsoft Office PowerPoint</Application>
  <PresentationFormat>Custom</PresentationFormat>
  <Paragraphs>133</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Models of Resource Sharing Colorado Alliance</vt:lpstr>
      <vt:lpstr>Colorado Alliance of Research Libraries</vt:lpstr>
      <vt:lpstr>Resource Sharing in the Colorado Alliance</vt:lpstr>
      <vt:lpstr>Prospector</vt:lpstr>
      <vt:lpstr>Prospector – What’s New?</vt:lpstr>
      <vt:lpstr>INN-Reach Environment</vt:lpstr>
      <vt:lpstr>Peer to Peer Environment</vt:lpstr>
      <vt:lpstr>Peer to Peer Requesting</vt:lpstr>
      <vt:lpstr>PowerPoint Presentation</vt:lpstr>
      <vt:lpstr>PowerPoint Presentation</vt:lpstr>
      <vt:lpstr>Why INN-Reach &amp; Peer-to-Peer?</vt:lpstr>
      <vt:lpstr>Gold Rush</vt:lpstr>
      <vt:lpstr>Shared Print Program</vt:lpstr>
      <vt:lpstr>Comparison Tool Selected Characteristics</vt:lpstr>
      <vt:lpstr>PowerPoint Presentation</vt:lpstr>
      <vt:lpstr>PowerPoint Presentation</vt:lpstr>
      <vt:lpstr>PowerPoint Presentation</vt:lpstr>
      <vt:lpstr>PowerPoint Presentation</vt:lpstr>
      <vt:lpstr>Challenges Faced in the Project</vt:lpstr>
      <vt:lpstr>Work Yet to be Done</vt:lpstr>
      <vt:lpstr>Sample Use Cases</vt:lpstr>
      <vt:lpstr>What’s Next</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Gold Rush Library Content Comparison Tool</dc:title>
  <dc:creator>George Machovec</dc:creator>
  <cp:lastModifiedBy>Smith, Lori</cp:lastModifiedBy>
  <cp:revision>43</cp:revision>
  <cp:lastPrinted>2015-04-30T21:12:56Z</cp:lastPrinted>
  <dcterms:created xsi:type="dcterms:W3CDTF">2015-04-22T20:22:08Z</dcterms:created>
  <dcterms:modified xsi:type="dcterms:W3CDTF">2015-05-01T16:22:22Z</dcterms:modified>
</cp:coreProperties>
</file>