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40" Type="http://schemas.openxmlformats.org/officeDocument/2006/relationships/slide" Target="slides/slide35.xml"/><Relationship Id="rId1" Type="http://schemas.openxmlformats.org/officeDocument/2006/relationships/theme" Target="theme/theme1.xml"/><Relationship Id="rId22" Type="http://schemas.openxmlformats.org/officeDocument/2006/relationships/slide" Target="slides/slide17.xml"/><Relationship Id="rId41" Type="http://schemas.openxmlformats.org/officeDocument/2006/relationships/slide" Target="slides/slide36.xml"/><Relationship Id="rId4" Type="http://schemas.openxmlformats.org/officeDocument/2006/relationships/slideMaster" Target="slideMasters/slideMaster1.xml"/><Relationship Id="rId23" Type="http://schemas.openxmlformats.org/officeDocument/2006/relationships/slide" Target="slides/slide18.xml"/><Relationship Id="rId42" Type="http://schemas.openxmlformats.org/officeDocument/2006/relationships/slide" Target="slides/slide37.xml"/><Relationship Id="rId3" Type="http://schemas.openxmlformats.org/officeDocument/2006/relationships/tableStyles" Target="tableStyles.xml"/><Relationship Id="rId24" Type="http://schemas.openxmlformats.org/officeDocument/2006/relationships/slide" Target="slides/slide19.xml"/><Relationship Id="rId43" Type="http://schemas.openxmlformats.org/officeDocument/2006/relationships/slide" Target="slides/slide38.xml"/><Relationship Id="rId44" Type="http://schemas.openxmlformats.org/officeDocument/2006/relationships/slide" Target="slides/slide3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3" name="Shape 2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0" name="Shape 2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2111123"/>
            <a:ext cx="7772400" cy="15465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3786737"/>
            <a:ext cx="7772400" cy="1046400"/>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600200"/>
            <a:ext cx="82296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5875078"/>
            <a:ext cx="8229600" cy="69270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6333134"/>
            <a:ext cx="548699" cy="524699"/>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0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3" Type="http://schemas.openxmlformats.org/officeDocument/2006/relationships/image" Target="../media/image0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3" Type="http://schemas.openxmlformats.org/officeDocument/2006/relationships/image" Target="../media/image0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 Id="rId3" Type="http://schemas.openxmlformats.org/officeDocument/2006/relationships/hyperlink" Target="http://www.businessinsider.com/e-commerce-and-same-day-delivery-2014-9#ixzz3YcURiM1C"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04.png"/><Relationship Id="rId3" Type="http://schemas.openxmlformats.org/officeDocument/2006/relationships/hyperlink" Target="http://www.businessinsider.com/e-commerce-and-same-day-delivery-2014-9#ixzz3YcURiM1C"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intelligence.businessinsider.com/same-day-delivery-is-gaining-traction-and-will-cause-in-store-sales-in-big-cities-to-decline-2014-9?utm_source=House&amp;utm_medium=Edit&amp;utm_term=E-SAMEDAY-2014-9-19&amp;utm_content=link&amp;utm_campaign=BIIMobile" TargetMode="External"/><Relationship Id="rId3" Type="http://schemas.openxmlformats.org/officeDocument/2006/relationships/hyperlink" Target="https://intelligence.businessinsider.com/same-day-delivery-is-gaining-traction-and-will-cause-in-store-sales-in-big-cities-to-decline-2014-9?utm_source=House&amp;utm_medium=Edit&amp;utm_term=E-SAMEDAY-2014-9-19&amp;utm_content=link&amp;utm_campaign=BIIMobil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intelligence.businessinsider.com/same-day-delivery-is-gaining-traction-and-will-cause-in-store-sales-in-big-cities-to-decline-2014-9?utm_source=House&amp;utm_medium=Edit&amp;utm_term=E-SAMEDAY-2014-9-19&amp;utm_content=link&amp;utm_campaign=BIIMobile" TargetMode="External"/><Relationship Id="rId3" Type="http://schemas.openxmlformats.org/officeDocument/2006/relationships/hyperlink" Target="https://intelligence.businessinsider.com/same-day-delivery-is-gaining-traction-and-will-cause-in-store-sales-in-big-cities-to-decline-2014-9?utm_source=House&amp;utm_medium=Edit&amp;utm_term=E-SAMEDAY-2014-9-19&amp;utm_content=link&amp;utm_campaign=BIIMobil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2111123"/>
            <a:ext cx="7772400" cy="1546500"/>
          </a:xfrm>
          <a:prstGeom prst="rect">
            <a:avLst/>
          </a:prstGeom>
        </p:spPr>
        <p:txBody>
          <a:bodyPr anchorCtr="0" anchor="b" bIns="91425" lIns="91425" rIns="91425" tIns="91425">
            <a:noAutofit/>
          </a:bodyPr>
          <a:lstStyle/>
          <a:p>
            <a:pPr>
              <a:spcBef>
                <a:spcPts val="0"/>
              </a:spcBef>
              <a:buNone/>
            </a:pPr>
            <a:r>
              <a:rPr lang="en" sz="4200"/>
              <a:t>My Library is a Real Library Because of ILL</a:t>
            </a:r>
          </a:p>
        </p:txBody>
      </p:sp>
      <p:sp>
        <p:nvSpPr>
          <p:cNvPr id="31" name="Shape 31"/>
          <p:cNvSpPr txBox="1"/>
          <p:nvPr>
            <p:ph idx="1" type="subTitle"/>
          </p:nvPr>
        </p:nvSpPr>
        <p:spPr>
          <a:xfrm>
            <a:off x="685800" y="3786737"/>
            <a:ext cx="7772400" cy="1046400"/>
          </a:xfrm>
          <a:prstGeom prst="rect">
            <a:avLst/>
          </a:prstGeom>
        </p:spPr>
        <p:txBody>
          <a:bodyPr anchorCtr="0" anchor="t" bIns="91425" lIns="91425" rIns="91425" tIns="91425">
            <a:noAutofit/>
          </a:bodyPr>
          <a:lstStyle/>
          <a:p>
            <a:pPr rtl="0">
              <a:spcBef>
                <a:spcPts val="0"/>
              </a:spcBef>
              <a:buNone/>
            </a:pPr>
            <a:r>
              <a:rPr lang="en"/>
              <a:t>46th Annual Colorado Interlibrary </a:t>
            </a:r>
          </a:p>
          <a:p>
            <a:pPr rtl="0">
              <a:spcBef>
                <a:spcPts val="0"/>
              </a:spcBef>
              <a:buNone/>
            </a:pPr>
            <a:r>
              <a:rPr lang="en"/>
              <a:t>Loan Conference</a:t>
            </a:r>
          </a:p>
          <a:p>
            <a:pPr rtl="0">
              <a:spcBef>
                <a:spcPts val="0"/>
              </a:spcBef>
              <a:buNone/>
            </a:pPr>
            <a:r>
              <a:t/>
            </a:r>
            <a:endParaRPr/>
          </a:p>
          <a:p>
            <a:pPr rtl="0">
              <a:spcBef>
                <a:spcPts val="0"/>
              </a:spcBef>
              <a:buNone/>
            </a:pPr>
            <a:r>
              <a:rPr lang="en"/>
              <a:t>John Chrastka</a:t>
            </a:r>
          </a:p>
          <a:p>
            <a:pPr>
              <a:spcBef>
                <a:spcPts val="0"/>
              </a:spcBef>
              <a:buNone/>
            </a:pPr>
            <a:r>
              <a:rPr lang="en"/>
              <a:t>@mrchrastka   @everylibrary</a:t>
            </a:r>
          </a:p>
        </p:txBody>
      </p:sp>
      <p:pic>
        <p:nvPicPr>
          <p:cNvPr id="32" name="Shape 32"/>
          <p:cNvPicPr preferRelativeResize="0"/>
          <p:nvPr/>
        </p:nvPicPr>
        <p:blipFill>
          <a:blip r:embed="rId3">
            <a:alphaModFix/>
          </a:blip>
          <a:stretch>
            <a:fillRect/>
          </a:stretch>
        </p:blipFill>
        <p:spPr>
          <a:xfrm>
            <a:off x="151899" y="139500"/>
            <a:ext cx="4486297" cy="11418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have we learned?</a:t>
            </a:r>
          </a:p>
        </p:txBody>
      </p:sp>
      <p:sp>
        <p:nvSpPr>
          <p:cNvPr id="91" name="Shape 91"/>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914400" rtl="0">
              <a:lnSpc>
                <a:spcPct val="115000"/>
              </a:lnSpc>
              <a:spcBef>
                <a:spcPts val="0"/>
              </a:spcBef>
              <a:buClr>
                <a:schemeClr val="dk1"/>
              </a:buClr>
              <a:buSzPct val="100000"/>
              <a:buFont typeface="Arial"/>
              <a:buAutoNum type="arabicPeriod"/>
            </a:pPr>
            <a:r>
              <a:rPr lang="en" sz="2400"/>
              <a:t>Voter behavior is driven by “belief in” and “nostalgia about” libraries.	</a:t>
            </a:r>
            <a:br>
              <a:rPr lang="en" sz="2400"/>
            </a:br>
            <a:r>
              <a:rPr i="1" lang="en" sz="2400"/>
              <a:t>- 37% solid, 37% swayable, 25% no</a:t>
            </a:r>
            <a:br>
              <a:rPr i="1" lang="en" sz="2400"/>
            </a:br>
          </a:p>
          <a:p>
            <a:pPr indent="-381000" lvl="0" marL="914400" rtl="0">
              <a:lnSpc>
                <a:spcPct val="115000"/>
              </a:lnSpc>
              <a:spcBef>
                <a:spcPts val="0"/>
              </a:spcBef>
              <a:buClr>
                <a:schemeClr val="dk1"/>
              </a:buClr>
              <a:buSzPct val="100000"/>
              <a:buFont typeface="Arial"/>
              <a:buAutoNum type="arabicPeriod"/>
            </a:pPr>
            <a:r>
              <a:rPr lang="en" sz="2400"/>
              <a:t>Voters look to the “passionate librarian” as much as the “effective institution”.</a:t>
            </a:r>
          </a:p>
          <a:p>
            <a:pPr lvl="0" rtl="0">
              <a:lnSpc>
                <a:spcPct val="115000"/>
              </a:lnSpc>
              <a:spcBef>
                <a:spcPts val="0"/>
              </a:spcBef>
              <a:buNone/>
            </a:pPr>
            <a:r>
              <a:t/>
            </a:r>
            <a:endParaRPr sz="900"/>
          </a:p>
          <a:p>
            <a:pPr indent="-381000" lvl="0" marL="914400" rtl="0">
              <a:lnSpc>
                <a:spcPct val="115000"/>
              </a:lnSpc>
              <a:spcBef>
                <a:spcPts val="0"/>
              </a:spcBef>
              <a:buClr>
                <a:schemeClr val="dk1"/>
              </a:buClr>
              <a:buSzPct val="100000"/>
              <a:buFont typeface="Arial"/>
              <a:buAutoNum type="arabicPeriod"/>
            </a:pPr>
            <a:r>
              <a:rPr lang="en" sz="2400"/>
              <a:t>Voters are consumers.</a:t>
            </a:r>
            <a:br>
              <a:rPr lang="en" sz="2400"/>
            </a:br>
          </a:p>
          <a:p>
            <a:pPr indent="-381000" lvl="0" marL="914400" rtl="0">
              <a:lnSpc>
                <a:spcPct val="115000"/>
              </a:lnSpc>
              <a:spcBef>
                <a:spcPts val="0"/>
              </a:spcBef>
              <a:buClr>
                <a:schemeClr val="dk1"/>
              </a:buClr>
              <a:buSzPct val="100000"/>
              <a:buFont typeface="Arial"/>
              <a:buAutoNum type="arabicPeriod"/>
            </a:pPr>
            <a:r>
              <a:rPr lang="en" sz="2400"/>
              <a:t>Marketing works.</a:t>
            </a:r>
            <a:br>
              <a:rPr lang="en" sz="2400"/>
            </a:br>
          </a:p>
          <a:p>
            <a:pPr indent="-381000" lvl="0" marL="914400" rtl="0">
              <a:lnSpc>
                <a:spcPct val="115000"/>
              </a:lnSpc>
              <a:spcBef>
                <a:spcPts val="0"/>
              </a:spcBef>
              <a:buClr>
                <a:schemeClr val="dk1"/>
              </a:buClr>
              <a:buSzPct val="100000"/>
              <a:buFont typeface="Arial"/>
              <a:buAutoNum type="arabicPeriod"/>
            </a:pPr>
            <a:r>
              <a:rPr lang="en" sz="2400"/>
              <a:t>Opposition must be engaged. </a:t>
            </a:r>
          </a:p>
          <a:p>
            <a:pPr lvl="0" rtl="0">
              <a:spcBef>
                <a:spcPts val="0"/>
              </a:spcBef>
              <a:buNone/>
            </a:pPr>
            <a:r>
              <a:t/>
            </a:r>
            <a:endParaRPr sz="2400"/>
          </a:p>
        </p:txBody>
      </p:sp>
      <p:pic>
        <p:nvPicPr>
          <p:cNvPr id="92" name="Shape 92"/>
          <p:cNvPicPr preferRelativeResize="0"/>
          <p:nvPr/>
        </p:nvPicPr>
        <p:blipFill>
          <a:blip r:embed="rId3">
            <a:alphaModFix/>
          </a:blip>
          <a:stretch>
            <a:fillRect/>
          </a:stretch>
        </p:blipFill>
        <p:spPr>
          <a:xfrm>
            <a:off x="6610475" y="5979650"/>
            <a:ext cx="2311224" cy="5882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What does this mean for resource sharing and ILL?</a:t>
            </a:r>
          </a:p>
        </p:txBody>
      </p:sp>
      <p:pic>
        <p:nvPicPr>
          <p:cNvPr id="98" name="Shape 98"/>
          <p:cNvPicPr preferRelativeResize="0"/>
          <p:nvPr/>
        </p:nvPicPr>
        <p:blipFill>
          <a:blip r:embed="rId3">
            <a:alphaModFix/>
          </a:blip>
          <a:stretch>
            <a:fillRect/>
          </a:stretch>
        </p:blipFill>
        <p:spPr>
          <a:xfrm>
            <a:off x="896375" y="1929650"/>
            <a:ext cx="7188000" cy="40348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My Library: Berwyn Public Library</a:t>
            </a:r>
          </a:p>
        </p:txBody>
      </p:sp>
      <p:sp>
        <p:nvSpPr>
          <p:cNvPr id="104" name="Shape 10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rPr lang="en"/>
              <a:t>	</a:t>
            </a:r>
          </a:p>
        </p:txBody>
      </p:sp>
      <p:pic>
        <p:nvPicPr>
          <p:cNvPr id="105" name="Shape 105"/>
          <p:cNvPicPr preferRelativeResize="0"/>
          <p:nvPr/>
        </p:nvPicPr>
        <p:blipFill>
          <a:blip r:embed="rId3">
            <a:alphaModFix/>
          </a:blip>
          <a:stretch>
            <a:fillRect/>
          </a:stretch>
        </p:blipFill>
        <p:spPr>
          <a:xfrm>
            <a:off x="1849175" y="1924850"/>
            <a:ext cx="5844775" cy="28962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My Library: Berwyn Public Library</a:t>
            </a:r>
          </a:p>
        </p:txBody>
      </p:sp>
      <p:sp>
        <p:nvSpPr>
          <p:cNvPr id="111" name="Shape 111"/>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rPr lang="en"/>
              <a:t>	55,000 service population / 28,000 cards</a:t>
            </a:r>
          </a:p>
          <a:p>
            <a:pPr rtl="0">
              <a:spcBef>
                <a:spcPts val="0"/>
              </a:spcBef>
              <a:buNone/>
            </a:pPr>
            <a:r>
              <a:rPr lang="en"/>
              <a:t>	$2.9 million tax revenue</a:t>
            </a:r>
          </a:p>
          <a:p>
            <a:pPr rtl="0">
              <a:spcBef>
                <a:spcPts val="0"/>
              </a:spcBef>
              <a:buNone/>
            </a:pPr>
            <a:r>
              <a:rPr lang="en"/>
              <a:t>		$2.3 million is staffing</a:t>
            </a:r>
          </a:p>
          <a:p>
            <a:pPr rtl="0">
              <a:spcBef>
                <a:spcPts val="0"/>
              </a:spcBef>
              <a:buNone/>
            </a:pPr>
            <a:r>
              <a:rPr lang="en"/>
              <a:t>	$266k on materials / $4.83 per capita</a:t>
            </a:r>
          </a:p>
          <a:p>
            <a:pPr rtl="0">
              <a:spcBef>
                <a:spcPts val="0"/>
              </a:spcBef>
              <a:buNone/>
            </a:pPr>
            <a:r>
              <a:t/>
            </a:r>
            <a:endParaRPr/>
          </a:p>
          <a:p>
            <a:pPr rtl="0">
              <a:spcBef>
                <a:spcPts val="0"/>
              </a:spcBef>
              <a:buNone/>
            </a:pPr>
            <a:r>
              <a:rPr lang="en"/>
              <a:t>	235,625 visits w/ 25k attending programs</a:t>
            </a:r>
          </a:p>
          <a:p>
            <a:pPr rtl="0">
              <a:spcBef>
                <a:spcPts val="0"/>
              </a:spcBef>
              <a:buNone/>
            </a:pPr>
            <a:r>
              <a:t/>
            </a:r>
            <a:endParaRPr/>
          </a:p>
          <a:p>
            <a:pPr rtl="0">
              <a:spcBef>
                <a:spcPts val="0"/>
              </a:spcBef>
              <a:buNone/>
            </a:pPr>
            <a:r>
              <a:t/>
            </a:r>
            <a:endParaRPr/>
          </a:p>
          <a:p>
            <a:pPr algn="r">
              <a:spcBef>
                <a:spcPts val="0"/>
              </a:spcBef>
              <a:buNone/>
            </a:pPr>
            <a:r>
              <a:rPr lang="en" sz="1400">
                <a:solidFill>
                  <a:srgbClr val="666666"/>
                </a:solidFill>
              </a:rPr>
              <a:t>*2014 BPL IPLAR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BPL - </a:t>
            </a:r>
            <a:r>
              <a:rPr lang="en" sz="3000"/>
              <a:t>Collections</a:t>
            </a:r>
          </a:p>
        </p:txBody>
      </p:sp>
      <p:sp>
        <p:nvSpPr>
          <p:cNvPr id="117" name="Shape 117"/>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rPr lang="en"/>
              <a:t>	95,384 books</a:t>
            </a:r>
          </a:p>
          <a:p>
            <a:pPr rtl="0">
              <a:spcBef>
                <a:spcPts val="0"/>
              </a:spcBef>
              <a:buNone/>
            </a:pPr>
            <a:r>
              <a:rPr lang="en"/>
              <a:t>	322 magazines</a:t>
            </a:r>
          </a:p>
          <a:p>
            <a:pPr rtl="0">
              <a:spcBef>
                <a:spcPts val="0"/>
              </a:spcBef>
              <a:buNone/>
            </a:pPr>
            <a:r>
              <a:rPr lang="en"/>
              <a:t>	12,015 cds</a:t>
            </a:r>
          </a:p>
          <a:p>
            <a:pPr rtl="0">
              <a:spcBef>
                <a:spcPts val="0"/>
              </a:spcBef>
              <a:buNone/>
            </a:pPr>
            <a:r>
              <a:rPr lang="en"/>
              <a:t>	11,853 dvds</a:t>
            </a:r>
          </a:p>
          <a:p>
            <a:pPr rtl="0">
              <a:spcBef>
                <a:spcPts val="0"/>
              </a:spcBef>
              <a:buNone/>
            </a:pPr>
            <a:r>
              <a:rPr lang="en"/>
              <a:t>	38 licensed databases</a:t>
            </a:r>
          </a:p>
          <a:p>
            <a:pPr rtl="0">
              <a:spcBef>
                <a:spcPts val="0"/>
              </a:spcBef>
              <a:buNone/>
            </a:pPr>
            <a:r>
              <a:t/>
            </a:r>
            <a:endParaRPr/>
          </a:p>
          <a:p>
            <a:pPr>
              <a:spcBef>
                <a:spcPts val="0"/>
              </a:spcBef>
              <a:buNone/>
            </a:pPr>
            <a:r>
              <a:rPr lang="en"/>
              <a:t>	328,973 = Total number of materials loaned</a:t>
            </a:r>
          </a:p>
        </p:txBody>
      </p:sp>
      <p:pic>
        <p:nvPicPr>
          <p:cNvPr id="118" name="Shape 118"/>
          <p:cNvPicPr preferRelativeResize="0"/>
          <p:nvPr/>
        </p:nvPicPr>
        <p:blipFill>
          <a:blip r:embed="rId3">
            <a:alphaModFix/>
          </a:blip>
          <a:stretch>
            <a:fillRect/>
          </a:stretch>
        </p:blipFill>
        <p:spPr>
          <a:xfrm>
            <a:off x="4451625" y="934738"/>
            <a:ext cx="4431150" cy="21957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BPL - Plus</a:t>
            </a:r>
          </a:p>
        </p:txBody>
      </p:sp>
      <p:pic>
        <p:nvPicPr>
          <p:cNvPr id="124" name="Shape 124"/>
          <p:cNvPicPr preferRelativeResize="0"/>
          <p:nvPr/>
        </p:nvPicPr>
        <p:blipFill>
          <a:blip r:embed="rId3">
            <a:alphaModFix/>
          </a:blip>
          <a:stretch>
            <a:fillRect/>
          </a:stretch>
        </p:blipFill>
        <p:spPr>
          <a:xfrm>
            <a:off x="457200" y="1587075"/>
            <a:ext cx="11169374" cy="4703075"/>
          </a:xfrm>
          <a:prstGeom prst="rect">
            <a:avLst/>
          </a:prstGeom>
          <a:noFill/>
          <a:ln>
            <a:noFill/>
          </a:ln>
        </p:spPr>
      </p:pic>
      <p:sp>
        <p:nvSpPr>
          <p:cNvPr id="125" name="Shape 125"/>
          <p:cNvSpPr/>
          <p:nvPr/>
        </p:nvSpPr>
        <p:spPr>
          <a:xfrm>
            <a:off x="6290125" y="5329150"/>
            <a:ext cx="1281300" cy="684300"/>
          </a:xfrm>
          <a:prstGeom prst="ellipse">
            <a:avLst/>
          </a:prstGeom>
          <a:noFill/>
          <a:ln cap="flat" w="1905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idx="1" type="body"/>
          </p:nvPr>
        </p:nvSpPr>
        <p:spPr>
          <a:xfrm>
            <a:off x="457200" y="1219200"/>
            <a:ext cx="8229600" cy="4967700"/>
          </a:xfrm>
          <a:prstGeom prst="rect">
            <a:avLst/>
          </a:prstGeom>
        </p:spPr>
        <p:txBody>
          <a:bodyPr anchorCtr="0" anchor="t" bIns="91425" lIns="91425" rIns="91425" tIns="91425">
            <a:noAutofit/>
          </a:bodyPr>
          <a:lstStyle/>
          <a:p>
            <a:pPr rtl="0" algn="ctr">
              <a:spcBef>
                <a:spcPts val="0"/>
              </a:spcBef>
              <a:buNone/>
            </a:pPr>
            <a:r>
              <a:rPr b="1" lang="en" sz="4800">
                <a:solidFill>
                  <a:srgbClr val="980000"/>
                </a:solidFill>
              </a:rPr>
              <a:t>Interlibrary loan and resource sharing </a:t>
            </a:r>
          </a:p>
          <a:p>
            <a:pPr rtl="0" algn="ctr">
              <a:spcBef>
                <a:spcPts val="0"/>
              </a:spcBef>
              <a:buNone/>
            </a:pPr>
            <a:r>
              <a:rPr b="1" lang="en" sz="4800">
                <a:solidFill>
                  <a:srgbClr val="980000"/>
                </a:solidFill>
              </a:rPr>
              <a:t>makes my library </a:t>
            </a:r>
          </a:p>
          <a:p>
            <a:pPr algn="ctr">
              <a:spcBef>
                <a:spcPts val="0"/>
              </a:spcBef>
              <a:buNone/>
            </a:pPr>
            <a:r>
              <a:rPr b="1" lang="en" sz="4800">
                <a:solidFill>
                  <a:srgbClr val="980000"/>
                </a:solidFill>
              </a:rPr>
              <a:t>43% bigger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What Nobody Knows, Matters</a:t>
            </a:r>
          </a:p>
        </p:txBody>
      </p:sp>
      <p:sp>
        <p:nvSpPr>
          <p:cNvPr id="136" name="Shape 136"/>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t/>
            </a:r>
            <a:endParaRPr/>
          </a:p>
          <a:p>
            <a:pPr indent="-419100" lvl="0" marL="457200" rtl="0">
              <a:spcBef>
                <a:spcPts val="0"/>
              </a:spcBef>
              <a:buClr>
                <a:schemeClr val="dk1"/>
              </a:buClr>
              <a:buSzPct val="100000"/>
              <a:buFont typeface="Arial"/>
              <a:buChar char="●"/>
            </a:pPr>
            <a:r>
              <a:rPr lang="en"/>
              <a:t>How do we tell our story?</a:t>
            </a:r>
          </a:p>
          <a:p>
            <a:pPr lvl="0" rtl="0">
              <a:spcBef>
                <a:spcPts val="0"/>
              </a:spcBef>
              <a:buNone/>
            </a:pPr>
            <a:r>
              <a:t/>
            </a:r>
            <a:endParaRPr/>
          </a:p>
          <a:p>
            <a:pPr indent="-419100" lvl="0" marL="457200" rtl="0">
              <a:spcBef>
                <a:spcPts val="0"/>
              </a:spcBef>
              <a:buClr>
                <a:schemeClr val="dk1"/>
              </a:buClr>
              <a:buSzPct val="100000"/>
              <a:buFont typeface="Arial"/>
              <a:buChar char="●"/>
            </a:pPr>
            <a:r>
              <a:rPr lang="en"/>
              <a:t>Who do we tell it to?</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The Illinois Systems Story</a:t>
            </a:r>
          </a:p>
        </p:txBody>
      </p:sp>
      <p:sp>
        <p:nvSpPr>
          <p:cNvPr id="142" name="Shape 142"/>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rPr lang="en"/>
              <a:t>May 2010:</a:t>
            </a:r>
          </a:p>
          <a:p>
            <a:pPr rtl="0">
              <a:spcBef>
                <a:spcPts val="0"/>
              </a:spcBef>
              <a:buNone/>
            </a:pPr>
            <a:r>
              <a:t/>
            </a:r>
            <a:endParaRPr sz="1800"/>
          </a:p>
          <a:p>
            <a:pPr rtl="0">
              <a:spcBef>
                <a:spcPts val="0"/>
              </a:spcBef>
              <a:buNone/>
            </a:pPr>
            <a:r>
              <a:rPr lang="en" sz="1800">
                <a:solidFill>
                  <a:srgbClr val="444444"/>
                </a:solidFill>
                <a:latin typeface="Georgia"/>
                <a:ea typeface="Georgia"/>
                <a:cs typeface="Georgia"/>
                <a:sym typeface="Georgia"/>
              </a:rPr>
              <a:t>“Anne Craig, director of the Illinois State Library, "that the financial picture in Illinois is very dire.  There is no money! System funding has been vouchered to the Comptroller’s Office, but when it will be released is unknown. The State Library has a total of 1,277 vouchers being held in the Comptroller’s Office that total $24 million. This includes the Public and School Per Capita Grant awards. Ms. Craig instructed the library systems to focus on two services, delivery and LLSAP [Local Library System Automation Program]. If there is any money left, then other services can continue."”</a:t>
            </a:r>
          </a:p>
          <a:p>
            <a:pPr rtl="0">
              <a:spcBef>
                <a:spcPts val="0"/>
              </a:spcBef>
              <a:buNone/>
            </a:pPr>
            <a:r>
              <a:t/>
            </a:r>
            <a:endParaRPr sz="1800">
              <a:solidFill>
                <a:srgbClr val="444444"/>
              </a:solidFill>
              <a:latin typeface="Georgia"/>
              <a:ea typeface="Georgia"/>
              <a:cs typeface="Georgia"/>
              <a:sym typeface="Georgia"/>
            </a:endParaRPr>
          </a:p>
          <a:p>
            <a:pPr indent="-342900" lvl="0" marL="457200">
              <a:spcBef>
                <a:spcPts val="0"/>
              </a:spcBef>
              <a:buClr>
                <a:srgbClr val="444444"/>
              </a:buClr>
              <a:buSzPct val="100000"/>
              <a:buFont typeface="Georgia"/>
              <a:buChar char="-"/>
            </a:pPr>
            <a:r>
              <a:rPr lang="en" sz="1800">
                <a:solidFill>
                  <a:srgbClr val="444444"/>
                </a:solidFill>
                <a:latin typeface="Georgia"/>
                <a:ea typeface="Georgia"/>
                <a:cs typeface="Georgia"/>
                <a:sym typeface="Georgia"/>
              </a:rPr>
              <a:t>American Libraries Magazine, 5/19/10</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The Illinois Systems Story</a:t>
            </a:r>
          </a:p>
        </p:txBody>
      </p:sp>
      <p:sp>
        <p:nvSpPr>
          <p:cNvPr id="148" name="Shape 148"/>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rPr lang="en"/>
              <a:t>December 31, 2010 deadline</a:t>
            </a:r>
          </a:p>
          <a:p>
            <a:pPr rtl="0">
              <a:spcBef>
                <a:spcPts val="0"/>
              </a:spcBef>
              <a:buNone/>
            </a:pPr>
            <a:r>
              <a:t/>
            </a:r>
            <a:endParaRPr/>
          </a:p>
          <a:p>
            <a:pPr rtl="0">
              <a:spcBef>
                <a:spcPts val="0"/>
              </a:spcBef>
              <a:buNone/>
            </a:pPr>
            <a:r>
              <a:rPr lang="en"/>
              <a:t>	$12 million shortfall</a:t>
            </a:r>
          </a:p>
          <a:p>
            <a:pPr rtl="0">
              <a:spcBef>
                <a:spcPts val="0"/>
              </a:spcBef>
              <a:buNone/>
            </a:pPr>
            <a:r>
              <a:t/>
            </a:r>
            <a:endParaRPr/>
          </a:p>
          <a:p>
            <a:pPr rtl="0">
              <a:spcBef>
                <a:spcPts val="0"/>
              </a:spcBef>
              <a:buNone/>
            </a:pPr>
            <a:r>
              <a:rPr lang="en"/>
              <a:t>	Budgeted and allocated, but “stuck”</a:t>
            </a:r>
          </a:p>
          <a:p>
            <a:pPr rtl="0">
              <a:spcBef>
                <a:spcPts val="0"/>
              </a:spcBef>
              <a:buNone/>
            </a:pPr>
            <a:r>
              <a:t/>
            </a:r>
            <a:endParaRPr/>
          </a:p>
          <a:p>
            <a:pPr rtl="0">
              <a:spcBef>
                <a:spcPts val="0"/>
              </a:spcBef>
              <a:buNone/>
            </a:pPr>
            <a:r>
              <a:rPr lang="en"/>
              <a:t>	What unsticks?</a:t>
            </a:r>
          </a:p>
          <a:p>
            <a:pPr rtl="0">
              <a:spcBef>
                <a:spcPts val="0"/>
              </a:spcBef>
              <a:buNone/>
            </a:pPr>
            <a:r>
              <a:t/>
            </a:r>
            <a:endParaRPr/>
          </a:p>
          <a:p>
            <a:pPr>
              <a:spcBef>
                <a:spcPts val="0"/>
              </a:spcBef>
              <a:buNone/>
            </a:pPr>
            <a:r>
              <a:rPr lang="en"/>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rPr lang="en"/>
              <a:t>EveryLibrary is the first national political action committee for libraries. </a:t>
            </a:r>
          </a:p>
          <a:p>
            <a:pPr rtl="0">
              <a:spcBef>
                <a:spcPts val="0"/>
              </a:spcBef>
              <a:buNone/>
            </a:pPr>
            <a:r>
              <a:t/>
            </a:r>
            <a:endParaRPr/>
          </a:p>
          <a:p>
            <a:pPr>
              <a:spcBef>
                <a:spcPts val="0"/>
              </a:spcBef>
              <a:buNone/>
            </a:pPr>
            <a:r>
              <a:rPr lang="en"/>
              <a:t>We help build voter support for library funding.</a:t>
            </a:r>
          </a:p>
        </p:txBody>
      </p:sp>
      <p:pic>
        <p:nvPicPr>
          <p:cNvPr id="38" name="Shape 38"/>
          <p:cNvPicPr preferRelativeResize="0"/>
          <p:nvPr/>
        </p:nvPicPr>
        <p:blipFill>
          <a:blip r:embed="rId3">
            <a:alphaModFix/>
          </a:blip>
          <a:stretch>
            <a:fillRect/>
          </a:stretch>
        </p:blipFill>
        <p:spPr>
          <a:xfrm>
            <a:off x="1360424" y="605450"/>
            <a:ext cx="5878573" cy="14961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Nobody Knows, Matters</a:t>
            </a:r>
          </a:p>
        </p:txBody>
      </p:sp>
      <p:sp>
        <p:nvSpPr>
          <p:cNvPr id="154" name="Shape 154"/>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How do we tell our story?</a:t>
            </a:r>
          </a:p>
          <a:p>
            <a:pPr lvl="0" rtl="0">
              <a:spcBef>
                <a:spcPts val="0"/>
              </a:spcBef>
              <a:buNone/>
            </a:pPr>
            <a:r>
              <a:t/>
            </a:r>
            <a:endParaRPr/>
          </a:p>
          <a:p>
            <a:pPr indent="-419100" lvl="0" marL="457200" rtl="0">
              <a:spcBef>
                <a:spcPts val="0"/>
              </a:spcBef>
              <a:buClr>
                <a:schemeClr val="dk1"/>
              </a:buClr>
              <a:buSzPct val="100000"/>
              <a:buFont typeface="Arial"/>
              <a:buChar char="●"/>
            </a:pPr>
            <a:r>
              <a:rPr lang="en"/>
              <a:t>Who do we tell it to?</a:t>
            </a: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This Guy</a:t>
            </a:r>
          </a:p>
        </p:txBody>
      </p:sp>
      <p:pic>
        <p:nvPicPr>
          <p:cNvPr id="160" name="Shape 160"/>
          <p:cNvPicPr preferRelativeResize="0"/>
          <p:nvPr/>
        </p:nvPicPr>
        <p:blipFill>
          <a:blip r:embed="rId3">
            <a:alphaModFix/>
          </a:blip>
          <a:stretch>
            <a:fillRect/>
          </a:stretch>
        </p:blipFill>
        <p:spPr>
          <a:xfrm>
            <a:off x="3033656" y="559581"/>
            <a:ext cx="3704849" cy="57388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How do we tell our story?</a:t>
            </a:r>
          </a:p>
        </p:txBody>
      </p:sp>
      <p:sp>
        <p:nvSpPr>
          <p:cNvPr id="166" name="Shape 166"/>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rPr lang="en"/>
              <a:t>Traditional ILL and Resource Sharing Stories:</a:t>
            </a:r>
          </a:p>
          <a:p>
            <a:pPr rtl="0">
              <a:spcBef>
                <a:spcPts val="0"/>
              </a:spcBef>
              <a:buNone/>
            </a:pPr>
            <a:r>
              <a:t/>
            </a:r>
            <a:endParaRPr/>
          </a:p>
          <a:p>
            <a:pPr indent="-419100" lvl="0" marL="914400" rtl="0">
              <a:spcBef>
                <a:spcPts val="0"/>
              </a:spcBef>
              <a:buClr>
                <a:schemeClr val="dk1"/>
              </a:buClr>
              <a:buSzPct val="100000"/>
              <a:buFont typeface="Arial"/>
              <a:buChar char="●"/>
            </a:pPr>
            <a:r>
              <a:rPr lang="en"/>
              <a:t>Get everything you want </a:t>
            </a:r>
            <a:br>
              <a:rPr lang="en"/>
            </a:br>
          </a:p>
          <a:p>
            <a:pPr indent="-419100" lvl="0" marL="914400" rtl="0">
              <a:spcBef>
                <a:spcPts val="0"/>
              </a:spcBef>
              <a:buClr>
                <a:schemeClr val="dk1"/>
              </a:buClr>
              <a:buSzPct val="100000"/>
              <a:buFont typeface="Arial"/>
              <a:buChar char="●"/>
            </a:pPr>
            <a:r>
              <a:rPr lang="en"/>
              <a:t>Your library is bigger</a:t>
            </a:r>
            <a:br>
              <a:rPr lang="en"/>
            </a:br>
          </a:p>
          <a:p>
            <a:pPr indent="-419100" lvl="0" marL="914400">
              <a:spcBef>
                <a:spcPts val="0"/>
              </a:spcBef>
              <a:buClr>
                <a:schemeClr val="dk1"/>
              </a:buClr>
              <a:buSzPct val="100000"/>
              <a:buFont typeface="Arial"/>
              <a:buChar char="●"/>
            </a:pPr>
            <a:r>
              <a:rPr lang="en"/>
              <a:t>We’re sharing!</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How do we tell our story?</a:t>
            </a:r>
          </a:p>
        </p:txBody>
      </p:sp>
      <p:sp>
        <p:nvSpPr>
          <p:cNvPr id="172" name="Shape 172"/>
          <p:cNvSpPr txBox="1"/>
          <p:nvPr>
            <p:ph idx="1" type="body"/>
          </p:nvPr>
        </p:nvSpPr>
        <p:spPr>
          <a:xfrm>
            <a:off x="457200" y="1371600"/>
            <a:ext cx="8229600" cy="4967700"/>
          </a:xfrm>
          <a:prstGeom prst="rect">
            <a:avLst/>
          </a:prstGeom>
        </p:spPr>
        <p:txBody>
          <a:bodyPr anchorCtr="0" anchor="t" bIns="91425" lIns="91425" rIns="91425" tIns="91425">
            <a:noAutofit/>
          </a:bodyPr>
          <a:lstStyle/>
          <a:p>
            <a:pPr lvl="0" rtl="0">
              <a:lnSpc>
                <a:spcPct val="115000"/>
              </a:lnSpc>
              <a:spcBef>
                <a:spcPts val="1800"/>
              </a:spcBef>
              <a:spcAft>
                <a:spcPts val="400"/>
              </a:spcAft>
              <a:buClr>
                <a:schemeClr val="dk1"/>
              </a:buClr>
              <a:buSzPct val="61111"/>
              <a:buFont typeface="Arial"/>
              <a:buNone/>
            </a:pPr>
            <a:r>
              <a:rPr b="1" lang="en" sz="1800">
                <a:solidFill>
                  <a:srgbClr val="365F91"/>
                </a:solidFill>
              </a:rPr>
              <a:t>Colorado Library Courier</a:t>
            </a:r>
          </a:p>
          <a:p>
            <a:pPr lvl="0" rtl="0">
              <a:lnSpc>
                <a:spcPct val="115000"/>
              </a:lnSpc>
              <a:spcBef>
                <a:spcPts val="0"/>
              </a:spcBef>
              <a:buClr>
                <a:schemeClr val="dk1"/>
              </a:buClr>
              <a:buSzPct val="61111"/>
              <a:buFont typeface="Arial"/>
              <a:buNone/>
            </a:pPr>
            <a:r>
              <a:rPr lang="en" sz="1800"/>
              <a:t>The Colorado Library Courier is a service of the Colorado Library Consortium (CLiC) that delivers interlibrary loan materials between member libraries within the state, and connects member libraries to the courier networks of other states. Managing the courier system is one of the ways CLiC meets its goal to expedite the discovery, selection, and delivery of information and materials to library patrons in Colorado.</a:t>
            </a:r>
          </a:p>
          <a:p>
            <a:pPr lvl="0" rtl="0">
              <a:lnSpc>
                <a:spcPct val="115000"/>
              </a:lnSpc>
              <a:spcBef>
                <a:spcPts val="1800"/>
              </a:spcBef>
              <a:spcAft>
                <a:spcPts val="400"/>
              </a:spcAft>
              <a:buClr>
                <a:schemeClr val="dk1"/>
              </a:buClr>
              <a:buSzPct val="61111"/>
              <a:buFont typeface="Arial"/>
              <a:buNone/>
            </a:pPr>
            <a:r>
              <a:rPr b="1" lang="en" sz="1800">
                <a:solidFill>
                  <a:srgbClr val="365F91"/>
                </a:solidFill>
              </a:rPr>
              <a:t>Courier Facts</a:t>
            </a:r>
          </a:p>
          <a:p>
            <a:pPr indent="-342900" lvl="0" marL="457200" rtl="0">
              <a:lnSpc>
                <a:spcPct val="115000"/>
              </a:lnSpc>
              <a:spcBef>
                <a:spcPts val="0"/>
              </a:spcBef>
              <a:buClr>
                <a:schemeClr val="dk1"/>
              </a:buClr>
              <a:buSzPct val="100000"/>
              <a:buFont typeface="Arial"/>
              <a:buChar char="●"/>
            </a:pPr>
            <a:r>
              <a:rPr lang="en" sz="1800"/>
              <a:t>Serves more than 380 libraries in Colorado</a:t>
            </a:r>
          </a:p>
          <a:p>
            <a:pPr indent="-342900" lvl="0" marL="457200" rtl="0">
              <a:lnSpc>
                <a:spcPct val="115000"/>
              </a:lnSpc>
              <a:spcBef>
                <a:spcPts val="0"/>
              </a:spcBef>
              <a:buClr>
                <a:schemeClr val="dk1"/>
              </a:buClr>
              <a:buSzPct val="100000"/>
              <a:buFont typeface="Arial"/>
              <a:buChar char="●"/>
            </a:pPr>
            <a:r>
              <a:rPr lang="en" sz="1800"/>
              <a:t>Makes more than 13,800 stops a week</a:t>
            </a:r>
          </a:p>
          <a:p>
            <a:pPr indent="-342900" lvl="0" marL="457200" rtl="0">
              <a:lnSpc>
                <a:spcPct val="115000"/>
              </a:lnSpc>
              <a:spcBef>
                <a:spcPts val="0"/>
              </a:spcBef>
              <a:buClr>
                <a:schemeClr val="dk1"/>
              </a:buClr>
              <a:buSzPct val="100000"/>
              <a:buFont typeface="Arial"/>
              <a:buChar char="●"/>
            </a:pPr>
            <a:r>
              <a:rPr lang="en" sz="1800"/>
              <a:t>Drivers cover 14,000 miles a day</a:t>
            </a:r>
          </a:p>
          <a:p>
            <a:pPr indent="-342900" lvl="0" marL="457200" rtl="0">
              <a:lnSpc>
                <a:spcPct val="115000"/>
              </a:lnSpc>
              <a:spcBef>
                <a:spcPts val="0"/>
              </a:spcBef>
              <a:buClr>
                <a:schemeClr val="dk1"/>
              </a:buClr>
              <a:buSzPct val="100000"/>
              <a:buFont typeface="Arial"/>
              <a:buChar char="●"/>
            </a:pPr>
            <a:r>
              <a:rPr lang="en" sz="1800"/>
              <a:t>Delivers ~6 million items a year</a:t>
            </a:r>
          </a:p>
          <a:p>
            <a:pPr indent="-342900" lvl="0" marL="457200" rtl="0">
              <a:lnSpc>
                <a:spcPct val="115000"/>
              </a:lnSpc>
              <a:spcBef>
                <a:spcPts val="0"/>
              </a:spcBef>
              <a:buClr>
                <a:schemeClr val="dk1"/>
              </a:buClr>
              <a:buSzPct val="100000"/>
              <a:buFont typeface="Arial"/>
              <a:buChar char="●"/>
            </a:pPr>
            <a:r>
              <a:rPr lang="en" sz="1800"/>
              <a:t>Costs, on average, about $0.25 to $1.00 per item</a:t>
            </a:r>
          </a:p>
          <a:p>
            <a:pPr>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Four New Stories</a:t>
            </a:r>
          </a:p>
        </p:txBody>
      </p:sp>
      <p:sp>
        <p:nvSpPr>
          <p:cNvPr id="178" name="Shape 178"/>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Logistics Solutions Provider</a:t>
            </a:r>
          </a:p>
          <a:p>
            <a:pPr lvl="0" rtl="0">
              <a:spcBef>
                <a:spcPts val="0"/>
              </a:spcBef>
              <a:buNone/>
            </a:pPr>
            <a:r>
              <a:t/>
            </a:r>
            <a:endParaRPr/>
          </a:p>
          <a:p>
            <a:pPr indent="-419100" lvl="0" marL="457200" rtl="0">
              <a:spcBef>
                <a:spcPts val="0"/>
              </a:spcBef>
              <a:buClr>
                <a:schemeClr val="dk1"/>
              </a:buClr>
              <a:buSzPct val="100000"/>
              <a:buFont typeface="Arial"/>
              <a:buChar char="●"/>
            </a:pPr>
            <a:r>
              <a:rPr lang="en"/>
              <a:t>Big Data Enterprise</a:t>
            </a:r>
          </a:p>
          <a:p>
            <a:pPr lvl="0" rtl="0">
              <a:spcBef>
                <a:spcPts val="0"/>
              </a:spcBef>
              <a:buNone/>
            </a:pPr>
            <a:r>
              <a:t/>
            </a:r>
            <a:endParaRPr/>
          </a:p>
          <a:p>
            <a:pPr indent="-419100" lvl="0" marL="457200" rtl="0">
              <a:spcBef>
                <a:spcPts val="0"/>
              </a:spcBef>
              <a:buClr>
                <a:schemeClr val="dk1"/>
              </a:buClr>
              <a:buSzPct val="100000"/>
              <a:buFont typeface="Arial"/>
              <a:buChar char="●"/>
            </a:pPr>
            <a:r>
              <a:rPr lang="en"/>
              <a:t>Sharing Economy at Scale</a:t>
            </a:r>
          </a:p>
          <a:p>
            <a:pPr lvl="0" rtl="0">
              <a:spcBef>
                <a:spcPts val="0"/>
              </a:spcBef>
              <a:buNone/>
            </a:pPr>
            <a:r>
              <a:t/>
            </a:r>
            <a:endParaRPr/>
          </a:p>
          <a:p>
            <a:pPr indent="-419100" lvl="0" marL="457200" rtl="0">
              <a:spcBef>
                <a:spcPts val="0"/>
              </a:spcBef>
              <a:buClr>
                <a:schemeClr val="dk1"/>
              </a:buClr>
              <a:buSzPct val="100000"/>
              <a:buFont typeface="Arial"/>
              <a:buChar char="●"/>
            </a:pPr>
            <a:r>
              <a:rPr lang="en"/>
              <a:t>Open Source Community</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350837"/>
            <a:ext cx="8229600" cy="1143000"/>
          </a:xfrm>
          <a:prstGeom prst="rect">
            <a:avLst/>
          </a:prstGeom>
        </p:spPr>
        <p:txBody>
          <a:bodyPr anchorCtr="0" anchor="b" bIns="91425" lIns="91425" rIns="91425" tIns="91425">
            <a:noAutofit/>
          </a:bodyPr>
          <a:lstStyle/>
          <a:p>
            <a:pPr lvl="0" rtl="0">
              <a:spcBef>
                <a:spcPts val="0"/>
              </a:spcBef>
              <a:buNone/>
            </a:pPr>
            <a:r>
              <a:rPr lang="en"/>
              <a:t>How do we tell our story?</a:t>
            </a:r>
          </a:p>
        </p:txBody>
      </p:sp>
      <p:pic>
        <p:nvPicPr>
          <p:cNvPr id="184" name="Shape 184"/>
          <p:cNvPicPr preferRelativeResize="0"/>
          <p:nvPr/>
        </p:nvPicPr>
        <p:blipFill>
          <a:blip r:embed="rId3">
            <a:alphaModFix/>
          </a:blip>
          <a:stretch>
            <a:fillRect/>
          </a:stretch>
        </p:blipFill>
        <p:spPr>
          <a:xfrm>
            <a:off x="2198407" y="2163250"/>
            <a:ext cx="4747199" cy="418957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427037"/>
            <a:ext cx="8229600" cy="1143000"/>
          </a:xfrm>
          <a:prstGeom prst="rect">
            <a:avLst/>
          </a:prstGeom>
        </p:spPr>
        <p:txBody>
          <a:bodyPr anchorCtr="0" anchor="b" bIns="91425" lIns="91425" rIns="91425" tIns="91425">
            <a:noAutofit/>
          </a:bodyPr>
          <a:lstStyle/>
          <a:p>
            <a:pPr lvl="0" rtl="0">
              <a:spcBef>
                <a:spcPts val="0"/>
              </a:spcBef>
              <a:buNone/>
            </a:pPr>
            <a:r>
              <a:rPr lang="en"/>
              <a:t>Policy Solutions You’ve Created by Being Awesome</a:t>
            </a:r>
          </a:p>
        </p:txBody>
      </p:sp>
      <p:sp>
        <p:nvSpPr>
          <p:cNvPr id="190" name="Shape 190"/>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AutoNum type="arabicPeriod"/>
            </a:pPr>
            <a:r>
              <a:rPr lang="en"/>
              <a:t>Local taxes are not used locally</a:t>
            </a:r>
          </a:p>
          <a:p>
            <a:pPr indent="-381000" lvl="1" marL="914400" rtl="0">
              <a:spcBef>
                <a:spcPts val="0"/>
              </a:spcBef>
              <a:buClr>
                <a:schemeClr val="dk1"/>
              </a:buClr>
              <a:buSzPct val="80000"/>
              <a:buFont typeface="Arial"/>
              <a:buAutoNum type="alphaLcPeriod"/>
            </a:pPr>
            <a:r>
              <a:rPr lang="en"/>
              <a:t>Sure, we’ll borrow but….</a:t>
            </a:r>
          </a:p>
          <a:p>
            <a:pPr indent="-381000" lvl="1" marL="914400" rtl="0">
              <a:spcBef>
                <a:spcPts val="0"/>
              </a:spcBef>
              <a:buClr>
                <a:schemeClr val="dk1"/>
              </a:buClr>
              <a:buSzPct val="80000"/>
              <a:buFont typeface="Arial"/>
              <a:buAutoNum type="alphaLcPeriod"/>
            </a:pPr>
            <a:r>
              <a:rPr lang="en"/>
              <a:t>Remote circulation is like a donation….</a:t>
            </a:r>
          </a:p>
          <a:p>
            <a:pPr indent="-381000" lvl="1" marL="914400" rtl="0">
              <a:spcBef>
                <a:spcPts val="0"/>
              </a:spcBef>
              <a:buClr>
                <a:schemeClr val="dk1"/>
              </a:buClr>
              <a:buSzPct val="80000"/>
              <a:buFont typeface="Arial"/>
              <a:buAutoNum type="alphaLcPeriod"/>
            </a:pPr>
            <a:r>
              <a:rPr lang="en"/>
              <a:t>Pick up anywhere means we’re serving “not us”...</a:t>
            </a:r>
          </a:p>
          <a:p>
            <a:pPr indent="-381000" lvl="1" marL="914400" rtl="0">
              <a:spcBef>
                <a:spcPts val="0"/>
              </a:spcBef>
              <a:buClr>
                <a:schemeClr val="dk1"/>
              </a:buClr>
              <a:buSzPct val="80000"/>
              <a:buFont typeface="Arial"/>
              <a:buAutoNum type="alphaLcPeriod"/>
            </a:pPr>
            <a:r>
              <a:rPr lang="en"/>
              <a:t>24/7 reference is suspicious...</a:t>
            </a:r>
            <a:br>
              <a:rPr lang="en"/>
            </a:br>
          </a:p>
          <a:p>
            <a:pPr indent="-419100" lvl="0" marL="457200" rtl="0">
              <a:spcBef>
                <a:spcPts val="0"/>
              </a:spcBef>
              <a:buClr>
                <a:schemeClr val="dk1"/>
              </a:buClr>
              <a:buSzPct val="100000"/>
              <a:buFont typeface="Arial"/>
              <a:buAutoNum type="arabicPeriod"/>
            </a:pPr>
            <a:r>
              <a:rPr lang="en"/>
              <a:t>You don’t honor borders</a:t>
            </a:r>
          </a:p>
          <a:p>
            <a:pPr indent="-381000" lvl="1" marL="914400" rtl="0">
              <a:spcBef>
                <a:spcPts val="0"/>
              </a:spcBef>
              <a:buClr>
                <a:schemeClr val="dk1"/>
              </a:buClr>
              <a:buSzPct val="80000"/>
              <a:buFont typeface="Arial"/>
              <a:buAutoNum type="alphaLcPeriod"/>
            </a:pPr>
            <a:r>
              <a:rPr lang="en"/>
              <a:t>Municipal</a:t>
            </a:r>
          </a:p>
          <a:p>
            <a:pPr indent="-381000" lvl="1" marL="914400" rtl="0">
              <a:spcBef>
                <a:spcPts val="0"/>
              </a:spcBef>
              <a:buClr>
                <a:schemeClr val="dk1"/>
              </a:buClr>
              <a:buSzPct val="80000"/>
              <a:buFont typeface="Arial"/>
              <a:buAutoNum type="alphaLcPeriod"/>
            </a:pPr>
            <a:r>
              <a:rPr lang="en"/>
              <a:t>State</a:t>
            </a:r>
          </a:p>
          <a:p>
            <a:pPr indent="-381000" lvl="1" marL="914400" rtl="0">
              <a:spcBef>
                <a:spcPts val="0"/>
              </a:spcBef>
              <a:buClr>
                <a:schemeClr val="dk1"/>
              </a:buClr>
              <a:buSzPct val="80000"/>
              <a:buFont typeface="Arial"/>
              <a:buAutoNum type="alphaLcPeriod"/>
            </a:pPr>
            <a:r>
              <a:rPr lang="en"/>
              <a:t>National</a:t>
            </a: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 type="body"/>
          </p:nvPr>
        </p:nvSpPr>
        <p:spPr>
          <a:xfrm>
            <a:off x="457200" y="5181600"/>
            <a:ext cx="8229600" cy="1347299"/>
          </a:xfrm>
          <a:prstGeom prst="rect">
            <a:avLst/>
          </a:prstGeom>
        </p:spPr>
        <p:txBody>
          <a:bodyPr anchorCtr="0" anchor="t" bIns="91425" lIns="91425" rIns="91425" tIns="91425">
            <a:noAutofit/>
          </a:bodyPr>
          <a:lstStyle/>
          <a:p>
            <a:pPr algn="ctr">
              <a:spcBef>
                <a:spcPts val="0"/>
              </a:spcBef>
              <a:buNone/>
            </a:pPr>
            <a:r>
              <a:rPr lang="en"/>
              <a:t>You have created the first truly “supra-jurisdictional” public entities in the USA</a:t>
            </a:r>
          </a:p>
        </p:txBody>
      </p:sp>
      <p:pic>
        <p:nvPicPr>
          <p:cNvPr id="196" name="Shape 196"/>
          <p:cNvPicPr preferRelativeResize="0"/>
          <p:nvPr/>
        </p:nvPicPr>
        <p:blipFill>
          <a:blip r:embed="rId3">
            <a:alphaModFix/>
          </a:blip>
          <a:stretch>
            <a:fillRect/>
          </a:stretch>
        </p:blipFill>
        <p:spPr>
          <a:xfrm>
            <a:off x="1336975" y="396675"/>
            <a:ext cx="6875148" cy="44116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Four More New Stories</a:t>
            </a:r>
          </a:p>
        </p:txBody>
      </p:sp>
      <p:sp>
        <p:nvSpPr>
          <p:cNvPr id="202" name="Shape 202"/>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Regional Taxing and Development Authority</a:t>
            </a:r>
            <a:br>
              <a:rPr lang="en"/>
            </a:br>
          </a:p>
          <a:p>
            <a:pPr indent="-419100" lvl="0" marL="457200" rtl="0">
              <a:spcBef>
                <a:spcPts val="0"/>
              </a:spcBef>
              <a:buClr>
                <a:schemeClr val="dk1"/>
              </a:buClr>
              <a:buSzPct val="100000"/>
              <a:buFont typeface="Arial"/>
              <a:buChar char="●"/>
            </a:pPr>
            <a:r>
              <a:rPr lang="en"/>
              <a:t>Leverage for under-resourced educational institutions </a:t>
            </a:r>
          </a:p>
          <a:p>
            <a:pPr lvl="0" rtl="0">
              <a:spcBef>
                <a:spcPts val="0"/>
              </a:spcBef>
              <a:buNone/>
            </a:pPr>
            <a:r>
              <a:t/>
            </a:r>
            <a:endParaRPr/>
          </a:p>
          <a:p>
            <a:pPr indent="-419100" lvl="0" marL="457200" rtl="0">
              <a:spcBef>
                <a:spcPts val="0"/>
              </a:spcBef>
              <a:buClr>
                <a:schemeClr val="dk1"/>
              </a:buClr>
              <a:buSzPct val="100000"/>
              <a:buFont typeface="Arial"/>
              <a:buChar char="●"/>
            </a:pPr>
            <a:r>
              <a:rPr lang="en"/>
              <a:t>Data driven, responsive local government</a:t>
            </a:r>
          </a:p>
          <a:p>
            <a:pPr lvl="0" rtl="0">
              <a:spcBef>
                <a:spcPts val="0"/>
              </a:spcBef>
              <a:buNone/>
            </a:pPr>
            <a:r>
              <a:t/>
            </a:r>
            <a:endParaRPr/>
          </a:p>
          <a:p>
            <a:pPr indent="-419100" lvl="0" marL="457200" rtl="0">
              <a:spcBef>
                <a:spcPts val="0"/>
              </a:spcBef>
              <a:buClr>
                <a:schemeClr val="dk1"/>
              </a:buClr>
              <a:buSzPct val="100000"/>
              <a:buFont typeface="Arial"/>
              <a:buChar char="●"/>
            </a:pPr>
            <a:r>
              <a:rPr lang="en"/>
              <a:t>Data driven, efficient, and progressive </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have we learned?</a:t>
            </a:r>
          </a:p>
        </p:txBody>
      </p:sp>
      <p:sp>
        <p:nvSpPr>
          <p:cNvPr id="208" name="Shape 208"/>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914400" rtl="0">
              <a:spcBef>
                <a:spcPts val="0"/>
              </a:spcBef>
              <a:buClr>
                <a:schemeClr val="dk1"/>
              </a:buClr>
              <a:buSzPct val="100000"/>
              <a:buFont typeface="Arial"/>
              <a:buAutoNum type="arabicPeriod"/>
            </a:pPr>
            <a:r>
              <a:rPr lang="en" sz="2400"/>
              <a:t>Voter behavior is driven by “belief in” and “nostalgia about” libraries. Use doesn’t matter.</a:t>
            </a:r>
            <a:br>
              <a:rPr lang="en" sz="2400"/>
            </a:br>
            <a:r>
              <a:rPr i="1" lang="en" sz="2400"/>
              <a:t>- 37% solid, 37% swayable, 25% no</a:t>
            </a:r>
          </a:p>
          <a:p>
            <a:pPr rtl="0">
              <a:spcBef>
                <a:spcPts val="0"/>
              </a:spcBef>
              <a:buNone/>
            </a:pPr>
            <a:r>
              <a:t/>
            </a:r>
            <a:endParaRPr i="1" sz="2400"/>
          </a:p>
          <a:p>
            <a:pPr rtl="0">
              <a:spcBef>
                <a:spcPts val="0"/>
              </a:spcBef>
              <a:buNone/>
            </a:pPr>
            <a:r>
              <a:t/>
            </a:r>
            <a:endParaRPr i="1" sz="2400"/>
          </a:p>
          <a:p>
            <a:pPr rtl="0">
              <a:spcBef>
                <a:spcPts val="0"/>
              </a:spcBef>
              <a:buNone/>
            </a:pPr>
            <a:r>
              <a:rPr lang="en" sz="2400"/>
              <a:t>	3.   Voters are consumers.</a:t>
            </a:r>
          </a:p>
          <a:p>
            <a:pPr rtl="0">
              <a:spcBef>
                <a:spcPts val="0"/>
              </a:spcBef>
              <a:buNone/>
            </a:pPr>
            <a:r>
              <a:t/>
            </a:r>
            <a:endParaRPr sz="2400"/>
          </a:p>
          <a:p>
            <a:pPr lvl="0" rtl="0">
              <a:spcBef>
                <a:spcPts val="0"/>
              </a:spcBef>
              <a:buNone/>
            </a:pPr>
            <a:r>
              <a:t/>
            </a:r>
            <a:endParaRPr sz="2400"/>
          </a:p>
          <a:p>
            <a:pPr lvl="0" rtl="0">
              <a:spcBef>
                <a:spcPts val="0"/>
              </a:spcBef>
              <a:buNone/>
            </a:pPr>
            <a:r>
              <a:t/>
            </a:r>
            <a:endParaRPr/>
          </a:p>
          <a:p>
            <a:pPr lvl="0" rtl="0">
              <a:spcBef>
                <a:spcPts val="0"/>
              </a:spcBef>
              <a:buNone/>
            </a:pPr>
            <a:r>
              <a:t/>
            </a:r>
            <a:endParaRPr/>
          </a:p>
        </p:txBody>
      </p:sp>
      <p:pic>
        <p:nvPicPr>
          <p:cNvPr id="209" name="Shape 209"/>
          <p:cNvPicPr preferRelativeResize="0"/>
          <p:nvPr/>
        </p:nvPicPr>
        <p:blipFill>
          <a:blip r:embed="rId3">
            <a:alphaModFix/>
          </a:blip>
          <a:stretch>
            <a:fillRect/>
          </a:stretch>
        </p:blipFill>
        <p:spPr>
          <a:xfrm>
            <a:off x="6610475" y="5979650"/>
            <a:ext cx="2311224" cy="5882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About EveryLibrary</a:t>
            </a:r>
          </a:p>
        </p:txBody>
      </p:sp>
      <p:sp>
        <p:nvSpPr>
          <p:cNvPr id="44" name="Shape 44"/>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rPr lang="en"/>
              <a:t>Built as a 501c4 to do training and coaching for staff and boards on Information Campaigns</a:t>
            </a:r>
          </a:p>
          <a:p>
            <a:pPr rtl="0">
              <a:spcBef>
                <a:spcPts val="0"/>
              </a:spcBef>
              <a:buNone/>
            </a:pPr>
            <a:r>
              <a:t/>
            </a:r>
            <a:endParaRPr/>
          </a:p>
          <a:p>
            <a:pPr rtl="0">
              <a:spcBef>
                <a:spcPts val="0"/>
              </a:spcBef>
              <a:buNone/>
            </a:pPr>
            <a:r>
              <a:rPr lang="en"/>
              <a:t>AND to support “Get Out the Vote” and </a:t>
            </a:r>
          </a:p>
          <a:p>
            <a:pPr rtl="0">
              <a:spcBef>
                <a:spcPts val="0"/>
              </a:spcBef>
              <a:buNone/>
            </a:pPr>
            <a:r>
              <a:rPr lang="en"/>
              <a:t>Vote YES by local ballot committees.</a:t>
            </a:r>
          </a:p>
          <a:p>
            <a:pPr rtl="0">
              <a:spcBef>
                <a:spcPts val="0"/>
              </a:spcBef>
              <a:buNone/>
            </a:pPr>
            <a:r>
              <a:t/>
            </a:r>
            <a:endParaRPr/>
          </a:p>
          <a:p>
            <a:pPr>
              <a:spcBef>
                <a:spcPts val="0"/>
              </a:spcBef>
              <a:buNone/>
            </a:pPr>
            <a:r>
              <a:rPr lang="en"/>
              <a:t>Donor supported pro-bono advising and consulting.</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457200" y="1905000"/>
            <a:ext cx="4537200" cy="3365999"/>
          </a:xfrm>
          <a:prstGeom prst="rect">
            <a:avLst/>
          </a:prstGeom>
        </p:spPr>
        <p:txBody>
          <a:bodyPr anchorCtr="0" anchor="t" bIns="91425" lIns="91425" rIns="91425" tIns="91425">
            <a:noAutofit/>
          </a:bodyPr>
          <a:lstStyle/>
          <a:p>
            <a:pPr lvl="0" rtl="0">
              <a:lnSpc>
                <a:spcPct val="136363"/>
              </a:lnSpc>
              <a:spcBef>
                <a:spcPts val="0"/>
              </a:spcBef>
              <a:buClr>
                <a:schemeClr val="dk1"/>
              </a:buClr>
              <a:buSzPct val="45833"/>
              <a:buFont typeface="Arial"/>
              <a:buNone/>
            </a:pPr>
            <a:r>
              <a:rPr lang="en" sz="2400">
                <a:latin typeface="Times New Roman"/>
                <a:ea typeface="Times New Roman"/>
                <a:cs typeface="Times New Roman"/>
                <a:sym typeface="Times New Roman"/>
              </a:rPr>
              <a:t>“Companies like Google, Amazon, eBay, and Uber are operating and expanding services that allow shoppers to order something online and have it that same day, without ever leaving home.”</a:t>
            </a:r>
          </a:p>
          <a:p>
            <a:pPr lvl="0" rtl="0">
              <a:lnSpc>
                <a:spcPct val="136363"/>
              </a:lnSpc>
              <a:spcBef>
                <a:spcPts val="0"/>
              </a:spcBef>
              <a:buClr>
                <a:schemeClr val="dk1"/>
              </a:buClr>
              <a:buFont typeface="Arial"/>
              <a:buNone/>
            </a:pPr>
            <a:r>
              <a:t/>
            </a:r>
            <a:endParaRPr sz="1100"/>
          </a:p>
          <a:p>
            <a:pPr rtl="0" algn="r">
              <a:spcBef>
                <a:spcPts val="0"/>
              </a:spcBef>
              <a:buNone/>
            </a:pPr>
            <a:r>
              <a:t/>
            </a:r>
            <a:endParaRPr sz="1100"/>
          </a:p>
          <a:p>
            <a:pPr rtl="0" algn="r">
              <a:spcBef>
                <a:spcPts val="0"/>
              </a:spcBef>
              <a:buNone/>
            </a:pPr>
            <a:r>
              <a:t/>
            </a:r>
            <a:endParaRPr sz="1100"/>
          </a:p>
          <a:p>
            <a:pPr rtl="0" algn="r">
              <a:spcBef>
                <a:spcPts val="0"/>
              </a:spcBef>
              <a:buNone/>
            </a:pPr>
            <a:r>
              <a:t/>
            </a:r>
            <a:endParaRPr sz="1100"/>
          </a:p>
          <a:p>
            <a:pPr rtl="0" algn="ctr">
              <a:spcBef>
                <a:spcPts val="0"/>
              </a:spcBef>
              <a:buNone/>
            </a:pPr>
            <a:r>
              <a:t/>
            </a:r>
            <a:endParaRPr sz="1100"/>
          </a:p>
          <a:p>
            <a:pPr rtl="0">
              <a:spcBef>
                <a:spcPts val="0"/>
              </a:spcBef>
              <a:buNone/>
            </a:pPr>
            <a:r>
              <a:t/>
            </a:r>
            <a:endParaRPr/>
          </a:p>
          <a:p>
            <a:pPr>
              <a:spcBef>
                <a:spcPts val="0"/>
              </a:spcBef>
              <a:buNone/>
            </a:pPr>
            <a:r>
              <a:t/>
            </a:r>
            <a:endParaRPr/>
          </a:p>
        </p:txBody>
      </p:sp>
      <p:sp>
        <p:nvSpPr>
          <p:cNvPr id="215" name="Shape 215"/>
          <p:cNvSpPr txBox="1"/>
          <p:nvPr>
            <p:ph type="title"/>
          </p:nvPr>
        </p:nvSpPr>
        <p:spPr>
          <a:xfrm>
            <a:off x="457200" y="122237"/>
            <a:ext cx="8229600" cy="1143000"/>
          </a:xfrm>
          <a:prstGeom prst="rect">
            <a:avLst/>
          </a:prstGeom>
        </p:spPr>
        <p:txBody>
          <a:bodyPr anchorCtr="0" anchor="b" bIns="91425" lIns="91425" rIns="91425" tIns="91425">
            <a:noAutofit/>
          </a:bodyPr>
          <a:lstStyle/>
          <a:p>
            <a:pPr lvl="0">
              <a:lnSpc>
                <a:spcPct val="136363"/>
              </a:lnSpc>
              <a:spcBef>
                <a:spcPts val="0"/>
              </a:spcBef>
              <a:buClr>
                <a:schemeClr val="dk1"/>
              </a:buClr>
              <a:buSzPct val="45833"/>
              <a:buFont typeface="Arial"/>
              <a:buNone/>
            </a:pPr>
            <a:r>
              <a:rPr lang="en" sz="2400">
                <a:latin typeface="Times New Roman"/>
                <a:ea typeface="Times New Roman"/>
                <a:cs typeface="Times New Roman"/>
                <a:sym typeface="Times New Roman"/>
              </a:rPr>
              <a:t>E-Commerce Giants Are Battling To Own The 'Last Mile'</a:t>
            </a:r>
          </a:p>
        </p:txBody>
      </p:sp>
      <p:sp>
        <p:nvSpPr>
          <p:cNvPr id="216" name="Shape 216"/>
          <p:cNvSpPr txBox="1"/>
          <p:nvPr/>
        </p:nvSpPr>
        <p:spPr>
          <a:xfrm>
            <a:off x="698900" y="5969800"/>
            <a:ext cx="7987800" cy="669899"/>
          </a:xfrm>
          <a:prstGeom prst="rect">
            <a:avLst/>
          </a:prstGeom>
          <a:noFill/>
          <a:ln>
            <a:noFill/>
          </a:ln>
        </p:spPr>
        <p:txBody>
          <a:bodyPr anchorCtr="0" anchor="t" bIns="91425" lIns="91425" rIns="91425" tIns="91425">
            <a:noAutofit/>
          </a:bodyPr>
          <a:lstStyle/>
          <a:p>
            <a:pPr lvl="0" rtl="0" algn="r">
              <a:spcBef>
                <a:spcPts val="600"/>
              </a:spcBef>
              <a:buNone/>
            </a:pPr>
            <a:r>
              <a:t/>
            </a:r>
            <a:endParaRPr sz="1100">
              <a:solidFill>
                <a:schemeClr val="dk1"/>
              </a:solidFill>
            </a:endParaRPr>
          </a:p>
          <a:p>
            <a:pPr lvl="0" rtl="0" algn="r">
              <a:spcBef>
                <a:spcPts val="600"/>
              </a:spcBef>
              <a:buClr>
                <a:schemeClr val="dk1"/>
              </a:buClr>
              <a:buSzPct val="100000"/>
              <a:buFont typeface="Arial"/>
              <a:buNone/>
            </a:pPr>
            <a:r>
              <a:rPr lang="en" sz="1100">
                <a:solidFill>
                  <a:schemeClr val="dk1"/>
                </a:solidFill>
              </a:rPr>
              <a:t>h</a:t>
            </a:r>
            <a:r>
              <a:rPr lang="en" sz="1100">
                <a:solidFill>
                  <a:srgbClr val="003399"/>
                </a:solidFill>
                <a:hlinkClick r:id="rId3"/>
              </a:rPr>
              <a:t>ttp://www.businessinsider.com/e-commerce-and-same-day-delivery-2014-9#ixzz3YcURiM1C</a:t>
            </a:r>
          </a:p>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idx="1" type="body"/>
          </p:nvPr>
        </p:nvSpPr>
        <p:spPr>
          <a:xfrm>
            <a:off x="457200" y="1905000"/>
            <a:ext cx="4682699" cy="4180199"/>
          </a:xfrm>
          <a:prstGeom prst="rect">
            <a:avLst/>
          </a:prstGeom>
        </p:spPr>
        <p:txBody>
          <a:bodyPr anchorCtr="0" anchor="t" bIns="91425" lIns="91425" rIns="91425" tIns="91425">
            <a:noAutofit/>
          </a:bodyPr>
          <a:lstStyle/>
          <a:p>
            <a:pPr lvl="0" rtl="0">
              <a:lnSpc>
                <a:spcPct val="136363"/>
              </a:lnSpc>
              <a:spcBef>
                <a:spcPts val="0"/>
              </a:spcBef>
              <a:buClr>
                <a:schemeClr val="dk1"/>
              </a:buClr>
              <a:buSzPct val="45833"/>
              <a:buFont typeface="Arial"/>
              <a:buNone/>
            </a:pPr>
            <a:r>
              <a:rPr lang="en" sz="2400">
                <a:solidFill>
                  <a:srgbClr val="B7B7B7"/>
                </a:solidFill>
                <a:latin typeface="Times New Roman"/>
                <a:ea typeface="Times New Roman"/>
                <a:cs typeface="Times New Roman"/>
                <a:sym typeface="Times New Roman"/>
              </a:rPr>
              <a:t>“Companies like Google, Amazon, eBay, and Uber are operating and expanding services that allow shoppers to order something online and have it that same day, without ever leaving home.”</a:t>
            </a:r>
          </a:p>
          <a:p>
            <a:pPr lvl="0" rtl="0">
              <a:lnSpc>
                <a:spcPct val="136363"/>
              </a:lnSpc>
              <a:spcBef>
                <a:spcPts val="0"/>
              </a:spcBef>
              <a:buClr>
                <a:schemeClr val="dk1"/>
              </a:buClr>
              <a:buFont typeface="Arial"/>
              <a:buNone/>
            </a:pPr>
            <a:r>
              <a:t/>
            </a:r>
            <a:endParaRPr sz="1100"/>
          </a:p>
          <a:p>
            <a:pPr lvl="0" rtl="0" algn="r">
              <a:spcBef>
                <a:spcPts val="0"/>
              </a:spcBef>
              <a:buNone/>
            </a:pPr>
            <a:r>
              <a:t/>
            </a:r>
            <a:endParaRPr sz="1100"/>
          </a:p>
          <a:p>
            <a:pPr lvl="0" rtl="0" algn="r">
              <a:spcBef>
                <a:spcPts val="0"/>
              </a:spcBef>
              <a:buNone/>
            </a:pPr>
            <a:r>
              <a:t/>
            </a:r>
            <a:endParaRPr sz="1100"/>
          </a:p>
          <a:p>
            <a:pPr lvl="0" rtl="0" algn="r">
              <a:spcBef>
                <a:spcPts val="0"/>
              </a:spcBef>
              <a:buNone/>
            </a:pPr>
            <a:r>
              <a:t/>
            </a:r>
            <a:endParaRPr sz="1100"/>
          </a:p>
          <a:p>
            <a:pPr lvl="0" rtl="0" algn="r">
              <a:spcBef>
                <a:spcPts val="0"/>
              </a:spcBef>
              <a:buNone/>
            </a:pPr>
            <a:r>
              <a:t/>
            </a:r>
            <a:endParaRPr sz="1100"/>
          </a:p>
          <a:p>
            <a:pPr lvl="0" rtl="0" algn="r">
              <a:spcBef>
                <a:spcPts val="0"/>
              </a:spcBef>
              <a:buNone/>
            </a:pPr>
            <a:r>
              <a:t/>
            </a:r>
            <a:endParaRPr sz="1100"/>
          </a:p>
          <a:p>
            <a:pPr lvl="0" rtl="0" algn="r">
              <a:spcBef>
                <a:spcPts val="0"/>
              </a:spcBef>
              <a:buNone/>
            </a:pPr>
            <a:r>
              <a:t/>
            </a:r>
            <a:endParaRPr sz="1100"/>
          </a:p>
          <a:p>
            <a:pPr lvl="0" rtl="0" algn="r">
              <a:spcBef>
                <a:spcPts val="0"/>
              </a:spcBef>
              <a:buNone/>
            </a:pPr>
            <a:r>
              <a:t/>
            </a:r>
            <a:endParaRPr sz="1100"/>
          </a:p>
          <a:p>
            <a:pPr lvl="0" rtl="0" algn="r">
              <a:spcBef>
                <a:spcPts val="0"/>
              </a:spcBef>
              <a:buNone/>
            </a:pPr>
            <a:r>
              <a:t/>
            </a:r>
            <a:endParaRPr sz="1100"/>
          </a:p>
          <a:p>
            <a:pPr lvl="0" rtl="0" algn="r">
              <a:spcBef>
                <a:spcPts val="0"/>
              </a:spcBef>
              <a:buNone/>
            </a:pPr>
            <a:r>
              <a:t/>
            </a:r>
            <a:endParaRPr sz="1100"/>
          </a:p>
          <a:p>
            <a:pPr lvl="0" rtl="0" algn="ctr">
              <a:spcBef>
                <a:spcPts val="0"/>
              </a:spcBef>
              <a:buNone/>
            </a:pPr>
            <a:r>
              <a:t/>
            </a:r>
            <a:endParaRPr sz="1100"/>
          </a:p>
          <a:p>
            <a:pPr lvl="0" rtl="0" algn="r">
              <a:spcBef>
                <a:spcPts val="0"/>
              </a:spcBef>
              <a:buNone/>
            </a:pPr>
            <a:r>
              <a:rPr lang="en" sz="1100"/>
              <a:t>h</a:t>
            </a:r>
            <a:r>
              <a:rPr lang="en" sz="1100">
                <a:solidFill>
                  <a:srgbClr val="003399"/>
                </a:solidFill>
                <a:hlinkClick r:id="rId3"/>
              </a:rPr>
              <a:t>ttp://www.businessinsider.com/e-commerce-and-same-day-delivery-2014-9#ixzz3YcURiM1C</a:t>
            </a:r>
          </a:p>
          <a:p>
            <a:pPr lvl="0" rtl="0">
              <a:spcBef>
                <a:spcPts val="0"/>
              </a:spcBef>
              <a:buNone/>
            </a:pPr>
            <a:r>
              <a:t/>
            </a:r>
            <a:endParaRPr/>
          </a:p>
          <a:p>
            <a:pPr lvl="0" rtl="0">
              <a:spcBef>
                <a:spcPts val="0"/>
              </a:spcBef>
              <a:buNone/>
            </a:pPr>
            <a:r>
              <a:t/>
            </a:r>
            <a:endParaRPr/>
          </a:p>
        </p:txBody>
      </p:sp>
      <p:sp>
        <p:nvSpPr>
          <p:cNvPr id="222" name="Shape 222"/>
          <p:cNvSpPr txBox="1"/>
          <p:nvPr>
            <p:ph type="title"/>
          </p:nvPr>
        </p:nvSpPr>
        <p:spPr>
          <a:xfrm>
            <a:off x="457200" y="122237"/>
            <a:ext cx="8229600" cy="1143000"/>
          </a:xfrm>
          <a:prstGeom prst="rect">
            <a:avLst/>
          </a:prstGeom>
        </p:spPr>
        <p:txBody>
          <a:bodyPr anchorCtr="0" anchor="b" bIns="91425" lIns="91425" rIns="91425" tIns="91425">
            <a:noAutofit/>
          </a:bodyPr>
          <a:lstStyle/>
          <a:p>
            <a:pPr lvl="0" rtl="0">
              <a:lnSpc>
                <a:spcPct val="136363"/>
              </a:lnSpc>
              <a:spcBef>
                <a:spcPts val="0"/>
              </a:spcBef>
              <a:buNone/>
            </a:pPr>
            <a:r>
              <a:rPr lang="en" sz="2400">
                <a:latin typeface="Times New Roman"/>
                <a:ea typeface="Times New Roman"/>
                <a:cs typeface="Times New Roman"/>
                <a:sym typeface="Times New Roman"/>
              </a:rPr>
              <a:t>E-Commerce Giants Are Battling To Own The 'Last Mile'</a:t>
            </a:r>
          </a:p>
        </p:txBody>
      </p:sp>
      <p:sp>
        <p:nvSpPr>
          <p:cNvPr id="223" name="Shape 223"/>
          <p:cNvSpPr/>
          <p:nvPr/>
        </p:nvSpPr>
        <p:spPr>
          <a:xfrm>
            <a:off x="2512175" y="1758425"/>
            <a:ext cx="6236399" cy="45867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pic>
        <p:nvPicPr>
          <p:cNvPr id="224" name="Shape 224"/>
          <p:cNvPicPr preferRelativeResize="0"/>
          <p:nvPr/>
        </p:nvPicPr>
        <p:blipFill>
          <a:blip r:embed="rId4">
            <a:alphaModFix/>
          </a:blip>
          <a:stretch>
            <a:fillRect/>
          </a:stretch>
        </p:blipFill>
        <p:spPr>
          <a:xfrm>
            <a:off x="2450525" y="1600200"/>
            <a:ext cx="6236274" cy="46772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Google Express Value Prop</a:t>
            </a:r>
          </a:p>
        </p:txBody>
      </p:sp>
      <p:sp>
        <p:nvSpPr>
          <p:cNvPr id="230" name="Shape 230"/>
          <p:cNvSpPr txBox="1"/>
          <p:nvPr>
            <p:ph idx="1" type="body"/>
          </p:nvPr>
        </p:nvSpPr>
        <p:spPr>
          <a:xfrm>
            <a:off x="457200" y="1600200"/>
            <a:ext cx="8229600" cy="4967700"/>
          </a:xfrm>
          <a:prstGeom prst="rect">
            <a:avLst/>
          </a:prstGeom>
        </p:spPr>
        <p:txBody>
          <a:bodyPr anchorCtr="0" anchor="t" bIns="91425" lIns="91425" rIns="91425" tIns="91425">
            <a:noAutofit/>
          </a:bodyPr>
          <a:lstStyle/>
          <a:p>
            <a:pPr lvl="0" marR="0" rtl="0" algn="l">
              <a:lnSpc>
                <a:spcPct val="100000"/>
              </a:lnSpc>
              <a:spcBef>
                <a:spcPts val="300"/>
              </a:spcBef>
              <a:spcAft>
                <a:spcPts val="900"/>
              </a:spcAft>
              <a:buNone/>
            </a:pPr>
            <a:r>
              <a:rPr lang="en" sz="2400">
                <a:solidFill>
                  <a:srgbClr val="212121"/>
                </a:solidFill>
              </a:rPr>
              <a:t>Great stores delivered to your door</a:t>
            </a:r>
          </a:p>
          <a:p>
            <a:pPr lvl="0" marR="0" rtl="0" algn="l">
              <a:lnSpc>
                <a:spcPct val="100000"/>
              </a:lnSpc>
              <a:spcBef>
                <a:spcPts val="300"/>
              </a:spcBef>
              <a:spcAft>
                <a:spcPts val="900"/>
              </a:spcAft>
              <a:buNone/>
            </a:pPr>
            <a:r>
              <a:rPr lang="en" sz="2400">
                <a:solidFill>
                  <a:srgbClr val="212121"/>
                </a:solidFill>
              </a:rPr>
              <a:t>Same-day delivery on everything you love</a:t>
            </a:r>
          </a:p>
          <a:p>
            <a:pPr lvl="0" marR="0" rtl="0" algn="l">
              <a:lnSpc>
                <a:spcPct val="100000"/>
              </a:lnSpc>
              <a:spcBef>
                <a:spcPts val="300"/>
              </a:spcBef>
              <a:spcAft>
                <a:spcPts val="900"/>
              </a:spcAft>
              <a:buNone/>
            </a:pPr>
            <a:r>
              <a:rPr lang="en" sz="2400">
                <a:solidFill>
                  <a:srgbClr val="212121"/>
                </a:solidFill>
              </a:rPr>
              <a:t>Free delivery on eligible orders over $15*</a:t>
            </a:r>
          </a:p>
          <a:p>
            <a:pPr indent="-228600" lvl="0" marL="457200" rtl="0">
              <a:lnSpc>
                <a:spcPct val="150000"/>
              </a:lnSpc>
              <a:spcBef>
                <a:spcPts val="300"/>
              </a:spcBef>
              <a:spcAft>
                <a:spcPts val="900"/>
              </a:spcAft>
              <a:buClr>
                <a:srgbClr val="212121"/>
              </a:buClr>
              <a:buFont typeface="Arial"/>
              <a:buNone/>
            </a:pPr>
            <a:r>
              <a:t/>
            </a:r>
            <a:endParaRPr sz="1800">
              <a:solidFill>
                <a:srgbClr val="212121"/>
              </a:solidFill>
            </a:endParaRPr>
          </a:p>
          <a:p>
            <a:pPr lvl="0" rtl="0">
              <a:lnSpc>
                <a:spcPct val="100000"/>
              </a:lnSpc>
              <a:spcBef>
                <a:spcPts val="300"/>
              </a:spcBef>
              <a:spcAft>
                <a:spcPts val="900"/>
              </a:spcAft>
              <a:buNone/>
            </a:pPr>
            <a:r>
              <a:rPr lang="en" sz="1400">
                <a:solidFill>
                  <a:srgbClr val="212121"/>
                </a:solidFill>
              </a:rPr>
              <a:t>San Francisco			Manhattan</a:t>
            </a:r>
          </a:p>
          <a:p>
            <a:pPr lvl="0" rtl="0">
              <a:lnSpc>
                <a:spcPct val="100000"/>
              </a:lnSpc>
              <a:spcBef>
                <a:spcPts val="300"/>
              </a:spcBef>
              <a:spcAft>
                <a:spcPts val="900"/>
              </a:spcAft>
              <a:buNone/>
            </a:pPr>
            <a:r>
              <a:rPr lang="en" sz="1400">
                <a:solidFill>
                  <a:srgbClr val="212121"/>
                </a:solidFill>
              </a:rPr>
              <a:t>Peninsula &amp; San Jose		Chicago</a:t>
            </a:r>
          </a:p>
          <a:p>
            <a:pPr lvl="0" rtl="0">
              <a:lnSpc>
                <a:spcPct val="100000"/>
              </a:lnSpc>
              <a:spcBef>
                <a:spcPts val="300"/>
              </a:spcBef>
              <a:spcAft>
                <a:spcPts val="900"/>
              </a:spcAft>
              <a:buNone/>
            </a:pPr>
            <a:r>
              <a:rPr lang="en" sz="1400">
                <a:solidFill>
                  <a:srgbClr val="212121"/>
                </a:solidFill>
              </a:rPr>
              <a:t>West Los Angeles		Boston</a:t>
            </a:r>
          </a:p>
          <a:p>
            <a:pPr lvl="0" rtl="0">
              <a:lnSpc>
                <a:spcPct val="100000"/>
              </a:lnSpc>
              <a:spcBef>
                <a:spcPts val="300"/>
              </a:spcBef>
              <a:spcAft>
                <a:spcPts val="900"/>
              </a:spcAft>
              <a:buNone/>
            </a:pPr>
            <a:r>
              <a:rPr lang="en" sz="1400">
                <a:solidFill>
                  <a:srgbClr val="212121"/>
                </a:solidFill>
              </a:rPr>
              <a:t>Washington, DC</a:t>
            </a:r>
          </a:p>
          <a:p>
            <a:pPr indent="-228600" lvl="0" marL="457200" rtl="0">
              <a:lnSpc>
                <a:spcPct val="150000"/>
              </a:lnSpc>
              <a:spcBef>
                <a:spcPts val="300"/>
              </a:spcBef>
              <a:spcAft>
                <a:spcPts val="900"/>
              </a:spcAft>
              <a:buClr>
                <a:srgbClr val="212121"/>
              </a:buClr>
              <a:buFont typeface="Arial"/>
              <a:buNone/>
            </a:pPr>
            <a:r>
              <a:t/>
            </a:r>
            <a:endParaRPr sz="1800">
              <a:solidFill>
                <a:srgbClr val="212121"/>
              </a:solidFill>
            </a:endParaRPr>
          </a:p>
          <a:p>
            <a:pPr>
              <a:spcBef>
                <a:spcPts val="0"/>
              </a:spcBef>
              <a:buNone/>
            </a:pPr>
            <a:r>
              <a:t/>
            </a:r>
            <a:endParaRPr/>
          </a:p>
        </p:txBody>
      </p:sp>
      <p:pic>
        <p:nvPicPr>
          <p:cNvPr id="231" name="Shape 231"/>
          <p:cNvPicPr preferRelativeResize="0"/>
          <p:nvPr/>
        </p:nvPicPr>
        <p:blipFill>
          <a:blip r:embed="rId3">
            <a:alphaModFix/>
          </a:blip>
          <a:stretch>
            <a:fillRect/>
          </a:stretch>
        </p:blipFill>
        <p:spPr>
          <a:xfrm>
            <a:off x="4294275" y="3349375"/>
            <a:ext cx="4468725" cy="3183313"/>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 type="body"/>
          </p:nvPr>
        </p:nvSpPr>
        <p:spPr>
          <a:xfrm>
            <a:off x="457200" y="449925"/>
            <a:ext cx="8229600" cy="6305999"/>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b="1" lang="en">
                <a:latin typeface="Times New Roman"/>
                <a:ea typeface="Times New Roman"/>
                <a:cs typeface="Times New Roman"/>
                <a:sym typeface="Times New Roman"/>
              </a:rPr>
              <a:t>Amazon's plea to feds: Let drones deliver</a:t>
            </a:r>
          </a:p>
          <a:p>
            <a:pPr rtl="0">
              <a:spcBef>
                <a:spcPts val="0"/>
              </a:spcBef>
              <a:buNone/>
            </a:pPr>
            <a:r>
              <a:rPr lang="en" sz="1100"/>
              <a:t>4/27/15</a:t>
            </a:r>
          </a:p>
          <a:p>
            <a:pPr rtl="0">
              <a:spcBef>
                <a:spcPts val="0"/>
              </a:spcBef>
              <a:buNone/>
            </a:pPr>
            <a:r>
              <a:t/>
            </a:r>
            <a:endParaRPr sz="1100"/>
          </a:p>
          <a:p>
            <a:pPr rtl="0">
              <a:spcBef>
                <a:spcPts val="0"/>
              </a:spcBef>
              <a:buNone/>
            </a:pPr>
            <a:r>
              <a:rPr lang="en" sz="1800"/>
              <a:t>Amazon is asking the Federal Aviation Administration to loosen its proposed rules for commercial drones so the company can use the devices to deliver packages that weigh less than 55 pounds….</a:t>
            </a:r>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100"/>
          </a:p>
          <a:p>
            <a:pPr rtl="0">
              <a:spcBef>
                <a:spcPts val="0"/>
              </a:spcBef>
              <a:buNone/>
            </a:pPr>
            <a:r>
              <a:t/>
            </a:r>
            <a:endParaRPr sz="1100"/>
          </a:p>
          <a:p>
            <a:pPr rtl="0">
              <a:spcBef>
                <a:spcPts val="0"/>
              </a:spcBef>
              <a:buNone/>
            </a:pPr>
            <a:r>
              <a:t/>
            </a:r>
            <a:endParaRPr sz="1100"/>
          </a:p>
          <a:p>
            <a:pPr>
              <a:spcBef>
                <a:spcPts val="0"/>
              </a:spcBef>
              <a:buNone/>
            </a:pPr>
            <a:r>
              <a:rPr lang="en" sz="1100"/>
              <a:t>http://thehill.com/policy/transportation/240144-amazon-presses-feds-to-loosen-drone-regs</a:t>
            </a:r>
          </a:p>
        </p:txBody>
      </p:sp>
      <p:sp>
        <p:nvSpPr>
          <p:cNvPr id="237" name="Shape 237"/>
          <p:cNvSpPr/>
          <p:nvPr/>
        </p:nvSpPr>
        <p:spPr>
          <a:xfrm>
            <a:off x="771700" y="2897550"/>
            <a:ext cx="5649600" cy="31160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pic>
        <p:nvPicPr>
          <p:cNvPr id="238" name="Shape 238"/>
          <p:cNvPicPr preferRelativeResize="0"/>
          <p:nvPr/>
        </p:nvPicPr>
        <p:blipFill>
          <a:blip r:embed="rId3">
            <a:alphaModFix/>
          </a:blip>
          <a:stretch>
            <a:fillRect/>
          </a:stretch>
        </p:blipFill>
        <p:spPr>
          <a:xfrm>
            <a:off x="582424" y="2715099"/>
            <a:ext cx="5678149" cy="319559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idx="1" type="body"/>
          </p:nvPr>
        </p:nvSpPr>
        <p:spPr>
          <a:xfrm>
            <a:off x="457200" y="347975"/>
            <a:ext cx="8229600" cy="4967700"/>
          </a:xfrm>
          <a:prstGeom prst="rect">
            <a:avLst/>
          </a:prstGeom>
        </p:spPr>
        <p:txBody>
          <a:bodyPr anchorCtr="0" anchor="t" bIns="91425" lIns="91425" rIns="91425" tIns="91425">
            <a:noAutofit/>
          </a:bodyPr>
          <a:lstStyle/>
          <a:p>
            <a:pPr lvl="0" rtl="0">
              <a:lnSpc>
                <a:spcPct val="136363"/>
              </a:lnSpc>
              <a:spcBef>
                <a:spcPts val="0"/>
              </a:spcBef>
              <a:buClr>
                <a:schemeClr val="dk1"/>
              </a:buClr>
              <a:buSzPct val="36666"/>
              <a:buFont typeface="Arial"/>
              <a:buNone/>
            </a:pPr>
            <a:r>
              <a:rPr lang="en">
                <a:latin typeface="Times New Roman"/>
                <a:ea typeface="Times New Roman"/>
                <a:cs typeface="Times New Roman"/>
                <a:sym typeface="Times New Roman"/>
              </a:rPr>
              <a:t>E-Commerce Giants Are Battling To Own </a:t>
            </a:r>
          </a:p>
          <a:p>
            <a:pPr lvl="0" rtl="0">
              <a:lnSpc>
                <a:spcPct val="136363"/>
              </a:lnSpc>
              <a:spcBef>
                <a:spcPts val="0"/>
              </a:spcBef>
              <a:buClr>
                <a:schemeClr val="dk1"/>
              </a:buClr>
              <a:buSzPct val="36666"/>
              <a:buFont typeface="Arial"/>
              <a:buNone/>
            </a:pPr>
            <a:r>
              <a:rPr lang="en">
                <a:latin typeface="Times New Roman"/>
                <a:ea typeface="Times New Roman"/>
                <a:cs typeface="Times New Roman"/>
                <a:sym typeface="Times New Roman"/>
              </a:rPr>
              <a:t>The 'Last Mile'</a:t>
            </a:r>
          </a:p>
          <a:p>
            <a:pPr lvl="0" rtl="0">
              <a:lnSpc>
                <a:spcPct val="136363"/>
              </a:lnSpc>
              <a:spcBef>
                <a:spcPts val="0"/>
              </a:spcBef>
              <a:buClr>
                <a:schemeClr val="dk1"/>
              </a:buClr>
              <a:buSzPct val="100000"/>
              <a:buFont typeface="Arial"/>
              <a:buNone/>
            </a:pPr>
            <a:r>
              <a:rPr lang="en" sz="1100"/>
              <a:t>11/4/14</a:t>
            </a:r>
          </a:p>
          <a:p>
            <a:pPr lvl="0" rtl="0">
              <a:lnSpc>
                <a:spcPct val="136363"/>
              </a:lnSpc>
              <a:spcBef>
                <a:spcPts val="0"/>
              </a:spcBef>
              <a:buClr>
                <a:schemeClr val="dk1"/>
              </a:buClr>
              <a:buFont typeface="Arial"/>
              <a:buNone/>
            </a:pPr>
            <a:r>
              <a:t/>
            </a:r>
            <a:endParaRPr sz="1100"/>
          </a:p>
          <a:p>
            <a:pPr lvl="0" rtl="0">
              <a:lnSpc>
                <a:spcPct val="136363"/>
              </a:lnSpc>
              <a:spcBef>
                <a:spcPts val="0"/>
              </a:spcBef>
              <a:buClr>
                <a:schemeClr val="dk1"/>
              </a:buClr>
              <a:buSzPct val="61111"/>
              <a:buFont typeface="Arial"/>
              <a:buNone/>
            </a:pPr>
            <a:r>
              <a:rPr lang="en" sz="1800">
                <a:latin typeface="Times New Roman"/>
                <a:ea typeface="Times New Roman"/>
                <a:cs typeface="Times New Roman"/>
                <a:sym typeface="Times New Roman"/>
              </a:rPr>
              <a:t>“Companies like Google, Amazon, eBay, and Uber are operating and expanding services that allow shoppers to order something online and have it that same day, without ever leaving home.”</a:t>
            </a:r>
          </a:p>
          <a:p>
            <a:pPr indent="0" lvl="0" marL="0" marR="0" rtl="0" algn="l">
              <a:lnSpc>
                <a:spcPct val="136363"/>
              </a:lnSpc>
              <a:spcBef>
                <a:spcPts val="0"/>
              </a:spcBef>
              <a:spcAft>
                <a:spcPts val="0"/>
              </a:spcAft>
              <a:buClr>
                <a:schemeClr val="dk1"/>
              </a:buClr>
              <a:buFont typeface="Arial"/>
              <a:buNone/>
            </a:pPr>
            <a:r>
              <a:t/>
            </a:r>
            <a:endParaRPr sz="2400">
              <a:latin typeface="Times New Roman"/>
              <a:ea typeface="Times New Roman"/>
              <a:cs typeface="Times New Roman"/>
              <a:sym typeface="Times New Roman"/>
            </a:endParaRPr>
          </a:p>
          <a:p>
            <a:pPr indent="0" lvl="0" marL="0" marR="0" rtl="0" algn="l">
              <a:lnSpc>
                <a:spcPct val="136363"/>
              </a:lnSpc>
              <a:spcBef>
                <a:spcPts val="0"/>
              </a:spcBef>
              <a:spcAft>
                <a:spcPts val="0"/>
              </a:spcAft>
              <a:buClr>
                <a:schemeClr val="dk1"/>
              </a:buClr>
              <a:buSzPct val="45833"/>
              <a:buFont typeface="Arial"/>
              <a:buNone/>
            </a:pPr>
            <a:r>
              <a:rPr lang="en" sz="2400">
                <a:latin typeface="Times New Roman"/>
                <a:ea typeface="Times New Roman"/>
                <a:cs typeface="Times New Roman"/>
                <a:sym typeface="Times New Roman"/>
              </a:rPr>
              <a:t>“If they manage it, despite the expense and complexities involved in delivering over the ‘last mile,’ these companies will grow e-commerce's customer base (as well as its share of retail dollars), and siphon off one of offline retail's last real competitive advantages.” </a:t>
            </a:r>
          </a:p>
          <a:p>
            <a:pPr lvl="0" rtl="0">
              <a:lnSpc>
                <a:spcPct val="136363"/>
              </a:lnSpc>
              <a:spcBef>
                <a:spcPts val="0"/>
              </a:spcBef>
              <a:buClr>
                <a:schemeClr val="dk1"/>
              </a:buClr>
              <a:buFont typeface="Arial"/>
              <a:buNone/>
            </a:pPr>
            <a:r>
              <a:t/>
            </a:r>
            <a:endParaRPr sz="1100"/>
          </a:p>
          <a:p>
            <a:pPr lvl="0" rtl="0" algn="r">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idx="1" type="body"/>
          </p:nvPr>
        </p:nvSpPr>
        <p:spPr>
          <a:xfrm>
            <a:off x="457200" y="479025"/>
            <a:ext cx="8229600" cy="5854799"/>
          </a:xfrm>
          <a:prstGeom prst="rect">
            <a:avLst/>
          </a:prstGeom>
        </p:spPr>
        <p:txBody>
          <a:bodyPr anchorCtr="0" anchor="t" bIns="91425" lIns="91425" rIns="91425" tIns="91425">
            <a:noAutofit/>
          </a:bodyPr>
          <a:lstStyle/>
          <a:p>
            <a:pPr lvl="0" rtl="0">
              <a:lnSpc>
                <a:spcPct val="136363"/>
              </a:lnSpc>
              <a:spcBef>
                <a:spcPts val="0"/>
              </a:spcBef>
              <a:spcAft>
                <a:spcPts val="800"/>
              </a:spcAft>
              <a:buClr>
                <a:schemeClr val="dk1"/>
              </a:buClr>
              <a:buSzPct val="36666"/>
              <a:buFont typeface="Arial"/>
              <a:buNone/>
            </a:pPr>
            <a:r>
              <a:rPr b="1" lang="en"/>
              <a:t>Key Points from the Report</a:t>
            </a:r>
          </a:p>
          <a:p>
            <a:pPr indent="-228600" lvl="0" marL="698500" rtl="0">
              <a:lnSpc>
                <a:spcPct val="136363"/>
              </a:lnSpc>
              <a:spcBef>
                <a:spcPts val="0"/>
              </a:spcBef>
              <a:spcAft>
                <a:spcPts val="800"/>
              </a:spcAft>
              <a:buClr>
                <a:schemeClr val="dk1"/>
              </a:buClr>
              <a:buSzPct val="60000"/>
              <a:buFont typeface="Arial"/>
              <a:buNone/>
            </a:pPr>
            <a:br>
              <a:rPr b="1" lang="en"/>
            </a:br>
            <a:r>
              <a:rPr b="1" lang="en" sz="1800">
                <a:solidFill>
                  <a:srgbClr val="00709A"/>
                </a:solidFill>
                <a:hlinkClick r:id="rId3"/>
              </a:rPr>
              <a:t>USE:</a:t>
            </a:r>
            <a:r>
              <a:rPr b="1" lang="en" sz="1800"/>
              <a:t> </a:t>
            </a:r>
            <a:r>
              <a:rPr lang="en" sz="1800"/>
              <a:t>Today, 2% of shoppers living in cities where same-day delivery is offered have used such services. $100 million worth of merchandise will be delivered via same-day fulfillment this year in 20 US cities.</a:t>
            </a:r>
          </a:p>
          <a:p>
            <a:pPr indent="-228600" lvl="0" marL="698500" rtl="0">
              <a:lnSpc>
                <a:spcPct val="136363"/>
              </a:lnSpc>
              <a:spcBef>
                <a:spcPts val="0"/>
              </a:spcBef>
              <a:spcAft>
                <a:spcPts val="800"/>
              </a:spcAft>
              <a:buClr>
                <a:schemeClr val="dk1"/>
              </a:buClr>
              <a:buFont typeface="Arial"/>
              <a:buNone/>
            </a:pPr>
            <a:r>
              <a:t/>
            </a:r>
            <a:endParaRPr sz="1800"/>
          </a:p>
          <a:p>
            <a:pPr indent="-228600" lvl="0" marL="698500" rtl="0">
              <a:lnSpc>
                <a:spcPct val="136363"/>
              </a:lnSpc>
              <a:spcBef>
                <a:spcPts val="0"/>
              </a:spcBef>
              <a:spcAft>
                <a:spcPts val="800"/>
              </a:spcAft>
              <a:buClr>
                <a:schemeClr val="dk1"/>
              </a:buClr>
              <a:buSzPct val="100000"/>
              <a:buFont typeface="Arial"/>
              <a:buNone/>
            </a:pPr>
            <a:r>
              <a:rPr b="1" lang="en" sz="1800">
                <a:solidFill>
                  <a:srgbClr val="00709A"/>
                </a:solidFill>
                <a:hlinkClick r:id="rId4"/>
              </a:rPr>
              <a:t>CONSUMER EXPECTATIONS:</a:t>
            </a:r>
            <a:r>
              <a:rPr b="1" lang="en" sz="1800"/>
              <a:t> </a:t>
            </a:r>
            <a:r>
              <a:rPr lang="en" sz="1800"/>
              <a:t>Consumer interest in same-day delivery is already fairly high. Four in 10 US shoppers said they would use same-day delivery if they didn't have time to go to the store, and one in four shoppers said they would considering abandoning an online shopping cart if same-day delivery was not an option. </a:t>
            </a:r>
          </a:p>
          <a:p>
            <a:pPr indent="-228600" lvl="0" marL="698500" rtl="0">
              <a:lnSpc>
                <a:spcPct val="136363"/>
              </a:lnSpc>
              <a:spcBef>
                <a:spcPts val="0"/>
              </a:spcBef>
              <a:spcAft>
                <a:spcPts val="800"/>
              </a:spcAft>
              <a:buClr>
                <a:schemeClr val="dk1"/>
              </a:buClr>
              <a:buFont typeface="Arial"/>
              <a:buNone/>
            </a:pPr>
            <a:r>
              <a:t/>
            </a:r>
            <a:endParaRPr sz="1400"/>
          </a:p>
          <a:p>
            <a:pPr indent="-228600" lvl="0" marL="698500" rtl="0">
              <a:lnSpc>
                <a:spcPct val="136363"/>
              </a:lnSpc>
              <a:spcBef>
                <a:spcPts val="0"/>
              </a:spcBef>
              <a:spcAft>
                <a:spcPts val="800"/>
              </a:spcAft>
              <a:buClr>
                <a:schemeClr val="dk1"/>
              </a:buClr>
              <a:buFont typeface="Arial"/>
              <a:buNone/>
            </a:pPr>
            <a:r>
              <a:t/>
            </a:r>
            <a:endParaRPr sz="1400"/>
          </a:p>
          <a:p>
            <a:pPr lvl="0" rtl="0">
              <a:lnSpc>
                <a:spcPct val="136363"/>
              </a:lnSpc>
              <a:spcBef>
                <a:spcPts val="0"/>
              </a:spcBef>
              <a:buClr>
                <a:schemeClr val="dk1"/>
              </a:buClr>
              <a:buFont typeface="Arial"/>
              <a:buNone/>
            </a:pPr>
            <a:r>
              <a:t/>
            </a:r>
            <a:endParaRPr sz="1100"/>
          </a:p>
          <a:p>
            <a:pPr lvl="0" rtl="0">
              <a:lnSpc>
                <a:spcPct val="136363"/>
              </a:lnSpc>
              <a:spcBef>
                <a:spcPts val="0"/>
              </a:spcBef>
              <a:buClr>
                <a:schemeClr val="dk1"/>
              </a:buClr>
              <a:buFont typeface="Arial"/>
              <a:buNone/>
            </a:pPr>
            <a:r>
              <a:t/>
            </a:r>
            <a:endParaRPr sz="1100"/>
          </a:p>
          <a:p>
            <a:pPr>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idx="1" type="body"/>
          </p:nvPr>
        </p:nvSpPr>
        <p:spPr>
          <a:xfrm>
            <a:off x="457200" y="479025"/>
            <a:ext cx="8229600" cy="5854799"/>
          </a:xfrm>
          <a:prstGeom prst="rect">
            <a:avLst/>
          </a:prstGeom>
        </p:spPr>
        <p:txBody>
          <a:bodyPr anchorCtr="0" anchor="t" bIns="91425" lIns="91425" rIns="91425" tIns="91425">
            <a:noAutofit/>
          </a:bodyPr>
          <a:lstStyle/>
          <a:p>
            <a:pPr lvl="0" rtl="0">
              <a:lnSpc>
                <a:spcPct val="136363"/>
              </a:lnSpc>
              <a:spcBef>
                <a:spcPts val="0"/>
              </a:spcBef>
              <a:spcAft>
                <a:spcPts val="800"/>
              </a:spcAft>
              <a:buClr>
                <a:schemeClr val="dk1"/>
              </a:buClr>
              <a:buSzPct val="36666"/>
              <a:buFont typeface="Arial"/>
              <a:buNone/>
            </a:pPr>
            <a:r>
              <a:rPr b="1" lang="en"/>
              <a:t>Key Points from the Report</a:t>
            </a:r>
          </a:p>
          <a:p>
            <a:pPr indent="-228600" lvl="0" marL="698500" rtl="0">
              <a:lnSpc>
                <a:spcPct val="136363"/>
              </a:lnSpc>
              <a:spcBef>
                <a:spcPts val="0"/>
              </a:spcBef>
              <a:spcAft>
                <a:spcPts val="800"/>
              </a:spcAft>
              <a:buClr>
                <a:schemeClr val="dk1"/>
              </a:buClr>
              <a:buFont typeface="Arial"/>
              <a:buNone/>
            </a:pPr>
            <a:r>
              <a:t/>
            </a:r>
            <a:endParaRPr sz="1400"/>
          </a:p>
          <a:p>
            <a:pPr indent="-228600" lvl="0" marL="698500" rtl="0">
              <a:lnSpc>
                <a:spcPct val="136363"/>
              </a:lnSpc>
              <a:spcBef>
                <a:spcPts val="0"/>
              </a:spcBef>
              <a:spcAft>
                <a:spcPts val="800"/>
              </a:spcAft>
              <a:buClr>
                <a:schemeClr val="dk1"/>
              </a:buClr>
              <a:buSzPct val="100000"/>
              <a:buFont typeface="Arial"/>
              <a:buNone/>
            </a:pPr>
            <a:r>
              <a:rPr b="1" lang="en" sz="1800">
                <a:solidFill>
                  <a:srgbClr val="00709A"/>
                </a:solidFill>
                <a:hlinkClick r:id="rId3"/>
              </a:rPr>
              <a:t>DEMOGRAPHICS:</a:t>
            </a:r>
            <a:r>
              <a:rPr lang="en" sz="1800"/>
              <a:t> The most common same-day delivery shopper fits a very specific profile — millennial, highly likely to be male, urban-dwelling, and young. The products people want delivered same-day are also fairly niche.</a:t>
            </a:r>
          </a:p>
          <a:p>
            <a:pPr indent="-228600" lvl="0" marL="698500" rtl="0">
              <a:lnSpc>
                <a:spcPct val="136363"/>
              </a:lnSpc>
              <a:spcBef>
                <a:spcPts val="0"/>
              </a:spcBef>
              <a:spcAft>
                <a:spcPts val="800"/>
              </a:spcAft>
              <a:buClr>
                <a:schemeClr val="dk1"/>
              </a:buClr>
              <a:buFont typeface="Arial"/>
              <a:buNone/>
            </a:pPr>
            <a:r>
              <a:t/>
            </a:r>
            <a:endParaRPr sz="1800"/>
          </a:p>
          <a:p>
            <a:pPr indent="-228600" lvl="0" marL="698500" rtl="0">
              <a:lnSpc>
                <a:spcPct val="136363"/>
              </a:lnSpc>
              <a:spcBef>
                <a:spcPts val="0"/>
              </a:spcBef>
              <a:spcAft>
                <a:spcPts val="800"/>
              </a:spcAft>
              <a:buClr>
                <a:schemeClr val="dk1"/>
              </a:buClr>
              <a:buSzPct val="100000"/>
              <a:buFont typeface="Arial"/>
              <a:buNone/>
            </a:pPr>
            <a:r>
              <a:rPr b="1" lang="en" sz="1800">
                <a:solidFill>
                  <a:srgbClr val="00709A"/>
                </a:solidFill>
                <a:hlinkClick r:id="rId4"/>
              </a:rPr>
              <a:t>BARRIERS:</a:t>
            </a:r>
            <a:r>
              <a:rPr lang="en" sz="1800"/>
              <a:t> Despite all the competition in the same-day delivery market, it still won't be easy to get people to pay for these services. 92% of consumers say they are willing to wait four days or longer for their e-commerce packages to arrive.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Niche Products</a:t>
            </a:r>
          </a:p>
        </p:txBody>
      </p:sp>
      <p:sp>
        <p:nvSpPr>
          <p:cNvPr id="259" name="Shape 259"/>
          <p:cNvSpPr txBox="1"/>
          <p:nvPr>
            <p:ph idx="1" type="body"/>
          </p:nvPr>
        </p:nvSpPr>
        <p:spPr>
          <a:xfrm>
            <a:off x="457200" y="3733800"/>
            <a:ext cx="8229600" cy="2432999"/>
          </a:xfrm>
          <a:prstGeom prst="rect">
            <a:avLst/>
          </a:prstGeom>
        </p:spPr>
        <p:txBody>
          <a:bodyPr anchorCtr="0" anchor="t" bIns="91425" lIns="91425" rIns="91425" tIns="91425">
            <a:noAutofit/>
          </a:bodyPr>
          <a:lstStyle/>
          <a:p>
            <a:pPr rtl="0">
              <a:spcBef>
                <a:spcPts val="0"/>
              </a:spcBef>
              <a:buNone/>
            </a:pPr>
            <a:r>
              <a:rPr lang="en"/>
              <a:t>These are not niche products.</a:t>
            </a:r>
          </a:p>
          <a:p>
            <a:pPr rtl="0">
              <a:spcBef>
                <a:spcPts val="0"/>
              </a:spcBef>
              <a:buNone/>
            </a:pPr>
            <a:r>
              <a:t/>
            </a:r>
            <a:endParaRPr/>
          </a:p>
          <a:p>
            <a:pPr>
              <a:spcBef>
                <a:spcPts val="0"/>
              </a:spcBef>
              <a:buNone/>
            </a:pPr>
            <a:r>
              <a:rPr lang="en"/>
              <a:t>Books, CDs, DVDs, and other media are native to their mix.</a:t>
            </a:r>
          </a:p>
        </p:txBody>
      </p:sp>
      <p:pic>
        <p:nvPicPr>
          <p:cNvPr id="260" name="Shape 260"/>
          <p:cNvPicPr preferRelativeResize="0"/>
          <p:nvPr/>
        </p:nvPicPr>
        <p:blipFill>
          <a:blip r:embed="rId3">
            <a:alphaModFix/>
          </a:blip>
          <a:stretch>
            <a:fillRect/>
          </a:stretch>
        </p:blipFill>
        <p:spPr>
          <a:xfrm>
            <a:off x="53875" y="1626875"/>
            <a:ext cx="8988199" cy="153922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have we learned?</a:t>
            </a:r>
          </a:p>
        </p:txBody>
      </p:sp>
      <p:sp>
        <p:nvSpPr>
          <p:cNvPr id="266" name="Shape 266"/>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914400" rtl="0">
              <a:lnSpc>
                <a:spcPct val="115000"/>
              </a:lnSpc>
              <a:spcBef>
                <a:spcPts val="0"/>
              </a:spcBef>
              <a:buClr>
                <a:schemeClr val="dk1"/>
              </a:buClr>
              <a:buSzPct val="100000"/>
              <a:buFont typeface="Arial"/>
              <a:buAutoNum type="arabicPeriod"/>
            </a:pPr>
            <a:r>
              <a:rPr lang="en" sz="2400"/>
              <a:t>Voter behavior is driven by “belief in” and “nostalgia about” libraries. Use doesn’t matter.</a:t>
            </a:r>
            <a:br>
              <a:rPr lang="en" sz="2400"/>
            </a:br>
            <a:r>
              <a:rPr i="1" lang="en" sz="2400"/>
              <a:t>- 37% solid, 37% swayable, 25% no</a:t>
            </a:r>
            <a:br>
              <a:rPr i="1" lang="en" sz="2400"/>
            </a:br>
          </a:p>
          <a:p>
            <a:pPr indent="-381000" lvl="0" marL="914400" rtl="0">
              <a:lnSpc>
                <a:spcPct val="115000"/>
              </a:lnSpc>
              <a:spcBef>
                <a:spcPts val="0"/>
              </a:spcBef>
              <a:buClr>
                <a:schemeClr val="dk1"/>
              </a:buClr>
              <a:buSzPct val="100000"/>
              <a:buFont typeface="Arial"/>
              <a:buAutoNum type="arabicPeriod"/>
            </a:pPr>
            <a:r>
              <a:rPr lang="en" sz="2400"/>
              <a:t>Voters look to the “passionate librarian” as much as the “effective institution”.</a:t>
            </a:r>
          </a:p>
          <a:p>
            <a:pPr lvl="0" rtl="0">
              <a:lnSpc>
                <a:spcPct val="115000"/>
              </a:lnSpc>
              <a:spcBef>
                <a:spcPts val="0"/>
              </a:spcBef>
              <a:buNone/>
            </a:pPr>
            <a:r>
              <a:t/>
            </a:r>
            <a:endParaRPr sz="900"/>
          </a:p>
          <a:p>
            <a:pPr indent="-381000" lvl="0" marL="914400" rtl="0">
              <a:lnSpc>
                <a:spcPct val="115000"/>
              </a:lnSpc>
              <a:spcBef>
                <a:spcPts val="0"/>
              </a:spcBef>
              <a:buClr>
                <a:schemeClr val="dk1"/>
              </a:buClr>
              <a:buSzPct val="100000"/>
              <a:buFont typeface="Arial"/>
              <a:buAutoNum type="arabicPeriod"/>
            </a:pPr>
            <a:r>
              <a:rPr lang="en" sz="2400"/>
              <a:t>Voters are consumers.</a:t>
            </a:r>
            <a:br>
              <a:rPr lang="en" sz="2400"/>
            </a:br>
          </a:p>
          <a:p>
            <a:pPr indent="-381000" lvl="0" marL="914400" rtl="0">
              <a:lnSpc>
                <a:spcPct val="115000"/>
              </a:lnSpc>
              <a:spcBef>
                <a:spcPts val="0"/>
              </a:spcBef>
              <a:buClr>
                <a:schemeClr val="dk1"/>
              </a:buClr>
              <a:buSzPct val="100000"/>
              <a:buFont typeface="Arial"/>
              <a:buAutoNum type="arabicPeriod"/>
            </a:pPr>
            <a:r>
              <a:rPr lang="en" sz="2400"/>
              <a:t>Marketing works.</a:t>
            </a:r>
            <a:br>
              <a:rPr lang="en" sz="2400"/>
            </a:br>
          </a:p>
          <a:p>
            <a:pPr indent="-381000" lvl="0" marL="914400" rtl="0">
              <a:lnSpc>
                <a:spcPct val="115000"/>
              </a:lnSpc>
              <a:spcBef>
                <a:spcPts val="0"/>
              </a:spcBef>
              <a:buClr>
                <a:schemeClr val="dk1"/>
              </a:buClr>
              <a:buSzPct val="100000"/>
              <a:buFont typeface="Arial"/>
              <a:buAutoNum type="arabicPeriod"/>
            </a:pPr>
            <a:r>
              <a:rPr lang="en" sz="2400"/>
              <a:t>Opposition must be engaged. </a:t>
            </a:r>
          </a:p>
          <a:p>
            <a:pPr lvl="0" rtl="0">
              <a:spcBef>
                <a:spcPts val="0"/>
              </a:spcBef>
              <a:buNone/>
            </a:pPr>
            <a:r>
              <a:t/>
            </a:r>
            <a:endParaRPr sz="2400"/>
          </a:p>
        </p:txBody>
      </p:sp>
      <p:pic>
        <p:nvPicPr>
          <p:cNvPr id="267" name="Shape 267"/>
          <p:cNvPicPr preferRelativeResize="0"/>
          <p:nvPr/>
        </p:nvPicPr>
        <p:blipFill>
          <a:blip r:embed="rId3">
            <a:alphaModFix/>
          </a:blip>
          <a:stretch>
            <a:fillRect/>
          </a:stretch>
        </p:blipFill>
        <p:spPr>
          <a:xfrm>
            <a:off x="6610475" y="5979650"/>
            <a:ext cx="2311224" cy="58825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274637"/>
            <a:ext cx="8229600" cy="1143000"/>
          </a:xfrm>
          <a:prstGeom prst="rect">
            <a:avLst/>
          </a:prstGeom>
        </p:spPr>
        <p:txBody>
          <a:bodyPr anchorCtr="0" anchor="b" bIns="91425" lIns="91425" rIns="91425" tIns="91425">
            <a:noAutofit/>
          </a:bodyPr>
          <a:lstStyle/>
          <a:p>
            <a:pPr algn="ctr">
              <a:spcBef>
                <a:spcPts val="0"/>
              </a:spcBef>
              <a:buNone/>
            </a:pPr>
            <a:r>
              <a:rPr lang="en"/>
              <a:t>Thank You</a:t>
            </a:r>
          </a:p>
        </p:txBody>
      </p:sp>
      <p:sp>
        <p:nvSpPr>
          <p:cNvPr id="273" name="Shape 273"/>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t/>
            </a:r>
            <a:endParaRPr/>
          </a:p>
          <a:p>
            <a:pPr rtl="0" algn="ctr">
              <a:spcBef>
                <a:spcPts val="0"/>
              </a:spcBef>
              <a:buNone/>
            </a:pPr>
            <a:r>
              <a:rPr lang="en"/>
              <a:t>John Chrastka</a:t>
            </a:r>
          </a:p>
          <a:p>
            <a:pPr rtl="0" algn="ctr">
              <a:spcBef>
                <a:spcPts val="0"/>
              </a:spcBef>
              <a:buNone/>
            </a:pPr>
            <a:r>
              <a:rPr lang="en"/>
              <a:t>EveryLibrary</a:t>
            </a:r>
          </a:p>
          <a:p>
            <a:pPr rtl="0" algn="ctr">
              <a:spcBef>
                <a:spcPts val="0"/>
              </a:spcBef>
              <a:buNone/>
            </a:pPr>
            <a:r>
              <a:t/>
            </a:r>
            <a:endParaRPr/>
          </a:p>
          <a:p>
            <a:pPr rtl="0" algn="ctr">
              <a:spcBef>
                <a:spcPts val="0"/>
              </a:spcBef>
              <a:buNone/>
            </a:pPr>
            <a:r>
              <a:rPr lang="en"/>
              <a:t>@mrchrastka   @everylibrary</a:t>
            </a:r>
          </a:p>
          <a:p>
            <a:pPr>
              <a:spcBef>
                <a:spcPts val="0"/>
              </a:spcBef>
              <a:buNone/>
            </a:pPr>
            <a:r>
              <a:t/>
            </a:r>
            <a:endParaRPr/>
          </a:p>
        </p:txBody>
      </p:sp>
      <p:pic>
        <p:nvPicPr>
          <p:cNvPr id="274" name="Shape 274"/>
          <p:cNvPicPr preferRelativeResize="0"/>
          <p:nvPr/>
        </p:nvPicPr>
        <p:blipFill>
          <a:blip r:embed="rId3">
            <a:alphaModFix/>
          </a:blip>
          <a:stretch>
            <a:fillRect/>
          </a:stretch>
        </p:blipFill>
        <p:spPr>
          <a:xfrm>
            <a:off x="2552546" y="5235599"/>
            <a:ext cx="4490830" cy="1143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idx="1" type="body"/>
          </p:nvPr>
        </p:nvSpPr>
        <p:spPr>
          <a:xfrm>
            <a:off x="457200" y="1066800"/>
            <a:ext cx="8229600" cy="4967700"/>
          </a:xfrm>
          <a:prstGeom prst="rect">
            <a:avLst/>
          </a:prstGeom>
        </p:spPr>
        <p:txBody>
          <a:bodyPr anchorCtr="0" anchor="t" bIns="91425" lIns="91425" rIns="91425" tIns="91425">
            <a:noAutofit/>
          </a:bodyPr>
          <a:lstStyle/>
          <a:p>
            <a:pPr rtl="0">
              <a:spcBef>
                <a:spcPts val="0"/>
              </a:spcBef>
              <a:buNone/>
            </a:pPr>
            <a:r>
              <a:rPr lang="en"/>
              <a:t>Since September 2012:</a:t>
            </a:r>
          </a:p>
          <a:p>
            <a:pPr rtl="0">
              <a:spcBef>
                <a:spcPts val="0"/>
              </a:spcBef>
              <a:buNone/>
            </a:pPr>
            <a:r>
              <a:rPr lang="en"/>
              <a:t>	</a:t>
            </a:r>
          </a:p>
          <a:p>
            <a:pPr indent="-419100" lvl="0" marL="457200" rtl="0">
              <a:spcBef>
                <a:spcPts val="0"/>
              </a:spcBef>
              <a:buClr>
                <a:schemeClr val="dk1"/>
              </a:buClr>
              <a:buSzPct val="100000"/>
              <a:buFont typeface="Arial"/>
              <a:buChar char="➔"/>
            </a:pPr>
            <a:r>
              <a:rPr lang="en"/>
              <a:t>26 campaigns</a:t>
            </a:r>
          </a:p>
          <a:p>
            <a:pPr indent="-419100" lvl="0" marL="457200" rtl="0">
              <a:spcBef>
                <a:spcPts val="0"/>
              </a:spcBef>
              <a:buClr>
                <a:schemeClr val="dk1"/>
              </a:buClr>
              <a:buSzPct val="100000"/>
              <a:buFont typeface="Arial"/>
              <a:buChar char="➔"/>
            </a:pPr>
            <a:r>
              <a:rPr lang="en"/>
              <a:t>20 wins</a:t>
            </a:r>
          </a:p>
          <a:p>
            <a:pPr indent="-419100" lvl="0" marL="457200" rtl="0">
              <a:spcBef>
                <a:spcPts val="0"/>
              </a:spcBef>
              <a:buClr>
                <a:schemeClr val="dk1"/>
              </a:buClr>
              <a:buSzPct val="100000"/>
              <a:buFont typeface="Arial"/>
              <a:buChar char="➔"/>
            </a:pPr>
            <a:r>
              <a:rPr lang="en"/>
              <a:t>over $46.2 million in stable tax money for libraries</a:t>
            </a:r>
            <a:br>
              <a:rPr lang="en"/>
            </a:br>
          </a:p>
          <a:p>
            <a:pPr indent="-419100" lvl="0" marL="457200" rtl="0">
              <a:spcBef>
                <a:spcPts val="0"/>
              </a:spcBef>
              <a:buClr>
                <a:schemeClr val="dk1"/>
              </a:buClr>
              <a:buSzPct val="100000"/>
              <a:buFont typeface="Arial"/>
              <a:buChar char="➔"/>
            </a:pPr>
            <a:r>
              <a:rPr lang="en"/>
              <a:t>Average donation is $48.50</a:t>
            </a:r>
          </a:p>
          <a:p>
            <a:pPr indent="-419100" lvl="0" marL="457200" rtl="0">
              <a:spcBef>
                <a:spcPts val="0"/>
              </a:spcBef>
              <a:buClr>
                <a:schemeClr val="dk1"/>
              </a:buClr>
              <a:buSzPct val="100000"/>
              <a:buFont typeface="Arial"/>
              <a:buChar char="➔"/>
            </a:pPr>
            <a:r>
              <a:rPr lang="en"/>
              <a:t>ROI of $1 : $1600</a:t>
            </a:r>
          </a:p>
          <a:p>
            <a:pPr rtl="0">
              <a:spcBef>
                <a:spcPts val="0"/>
              </a:spcBef>
              <a:buNone/>
            </a:pPr>
            <a:r>
              <a:t/>
            </a:r>
            <a:endParaRPr/>
          </a:p>
          <a:p>
            <a:pPr>
              <a:spcBef>
                <a:spcPts val="0"/>
              </a:spcBef>
              <a:buNone/>
            </a:pPr>
            <a:r>
              <a:rPr lang="en"/>
              <a:t>	</a:t>
            </a:r>
          </a:p>
        </p:txBody>
      </p:sp>
      <p:pic>
        <p:nvPicPr>
          <p:cNvPr id="50" name="Shape 50"/>
          <p:cNvPicPr preferRelativeResize="0"/>
          <p:nvPr/>
        </p:nvPicPr>
        <p:blipFill>
          <a:blip r:embed="rId3">
            <a:alphaModFix/>
          </a:blip>
          <a:stretch>
            <a:fillRect/>
          </a:stretch>
        </p:blipFill>
        <p:spPr>
          <a:xfrm>
            <a:off x="6450299" y="0"/>
            <a:ext cx="2693699" cy="26936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What have we learned?</a:t>
            </a:r>
          </a:p>
        </p:txBody>
      </p:sp>
      <p:sp>
        <p:nvSpPr>
          <p:cNvPr id="56" name="Shape 56"/>
          <p:cNvSpPr txBox="1"/>
          <p:nvPr>
            <p:ph idx="1" type="body"/>
          </p:nvPr>
        </p:nvSpPr>
        <p:spPr>
          <a:xfrm>
            <a:off x="457200" y="1600200"/>
            <a:ext cx="8229600" cy="4967700"/>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t/>
            </a:r>
            <a:endParaRPr/>
          </a:p>
          <a:p>
            <a:pPr indent="0" marL="914400">
              <a:spcBef>
                <a:spcPts val="0"/>
              </a:spcBef>
              <a:buNone/>
            </a:pPr>
            <a:r>
              <a:rPr lang="en"/>
              <a:t>Five huge things about voter, funder, advocate, and constituent behaviors:</a:t>
            </a:r>
          </a:p>
        </p:txBody>
      </p:sp>
      <p:pic>
        <p:nvPicPr>
          <p:cNvPr id="57" name="Shape 57"/>
          <p:cNvPicPr preferRelativeResize="0"/>
          <p:nvPr/>
        </p:nvPicPr>
        <p:blipFill>
          <a:blip r:embed="rId3">
            <a:alphaModFix/>
          </a:blip>
          <a:stretch>
            <a:fillRect/>
          </a:stretch>
        </p:blipFill>
        <p:spPr>
          <a:xfrm>
            <a:off x="5574631" y="5716025"/>
            <a:ext cx="3347069" cy="8518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have we learned?</a:t>
            </a:r>
          </a:p>
        </p:txBody>
      </p:sp>
      <p:sp>
        <p:nvSpPr>
          <p:cNvPr id="63" name="Shape 63"/>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914400" rtl="0">
              <a:spcBef>
                <a:spcPts val="0"/>
              </a:spcBef>
              <a:buClr>
                <a:schemeClr val="dk1"/>
              </a:buClr>
              <a:buSzPct val="100000"/>
              <a:buFont typeface="Arial"/>
              <a:buAutoNum type="arabicPeriod"/>
            </a:pPr>
            <a:r>
              <a:rPr lang="en" sz="2400"/>
              <a:t>Voter behavior is driven by “belief in” and “nostalgia about” libraries. Use doesn’t matter. </a:t>
            </a:r>
            <a:br>
              <a:rPr lang="en" sz="2400"/>
            </a:br>
            <a:r>
              <a:rPr i="1" lang="en" sz="2400"/>
              <a:t>- 37% solid, 37% swayable, 25% no</a:t>
            </a:r>
          </a:p>
          <a:p>
            <a:pPr rtl="0">
              <a:spcBef>
                <a:spcPts val="0"/>
              </a:spcBef>
              <a:buNone/>
            </a:pPr>
            <a:r>
              <a:t/>
            </a:r>
            <a:endParaRPr/>
          </a:p>
          <a:p>
            <a:pPr lvl="0" rtl="0">
              <a:spcBef>
                <a:spcPts val="0"/>
              </a:spcBef>
              <a:buNone/>
            </a:pPr>
            <a:r>
              <a:t/>
            </a:r>
            <a:endParaRPr/>
          </a:p>
        </p:txBody>
      </p:sp>
      <p:pic>
        <p:nvPicPr>
          <p:cNvPr id="64" name="Shape 64"/>
          <p:cNvPicPr preferRelativeResize="0"/>
          <p:nvPr/>
        </p:nvPicPr>
        <p:blipFill>
          <a:blip r:embed="rId3">
            <a:alphaModFix/>
          </a:blip>
          <a:stretch>
            <a:fillRect/>
          </a:stretch>
        </p:blipFill>
        <p:spPr>
          <a:xfrm>
            <a:off x="6610475" y="5979650"/>
            <a:ext cx="2311224" cy="5882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have we learned?</a:t>
            </a:r>
          </a:p>
        </p:txBody>
      </p:sp>
      <p:sp>
        <p:nvSpPr>
          <p:cNvPr id="70" name="Shape 70"/>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914400" rtl="0">
              <a:lnSpc>
                <a:spcPct val="115000"/>
              </a:lnSpc>
              <a:spcBef>
                <a:spcPts val="0"/>
              </a:spcBef>
              <a:buClr>
                <a:schemeClr val="dk1"/>
              </a:buClr>
              <a:buSzPct val="100000"/>
              <a:buFont typeface="Arial"/>
              <a:buAutoNum type="arabicPeriod"/>
            </a:pPr>
            <a:r>
              <a:rPr lang="en" sz="2400"/>
              <a:t>Voter behavior is driven by “belief in” and “nostalgia about” libraries. Use doesn’t matter</a:t>
            </a:r>
            <a:br>
              <a:rPr lang="en" sz="2400"/>
            </a:br>
            <a:r>
              <a:rPr i="1" lang="en" sz="2400"/>
              <a:t>- 37% solid, 37% swayable, 25% no</a:t>
            </a:r>
            <a:br>
              <a:rPr i="1" lang="en" sz="2400"/>
            </a:br>
          </a:p>
          <a:p>
            <a:pPr indent="-381000" lvl="0" marL="914400" rtl="0">
              <a:lnSpc>
                <a:spcPct val="115000"/>
              </a:lnSpc>
              <a:spcBef>
                <a:spcPts val="0"/>
              </a:spcBef>
              <a:buClr>
                <a:schemeClr val="dk1"/>
              </a:buClr>
              <a:buSzPct val="100000"/>
              <a:buFont typeface="Arial"/>
              <a:buAutoNum type="arabicPeriod"/>
            </a:pPr>
            <a:r>
              <a:rPr lang="en" sz="2400"/>
              <a:t>Voters look to the “passionate librarian” as much as the “effective institution”.</a:t>
            </a:r>
          </a:p>
          <a:p>
            <a:pPr lvl="0" rtl="0">
              <a:spcBef>
                <a:spcPts val="0"/>
              </a:spcBef>
              <a:buNone/>
            </a:pPr>
            <a:r>
              <a:t/>
            </a:r>
            <a:endParaRPr sz="2400"/>
          </a:p>
        </p:txBody>
      </p:sp>
      <p:pic>
        <p:nvPicPr>
          <p:cNvPr id="71" name="Shape 71"/>
          <p:cNvPicPr preferRelativeResize="0"/>
          <p:nvPr/>
        </p:nvPicPr>
        <p:blipFill>
          <a:blip r:embed="rId3">
            <a:alphaModFix/>
          </a:blip>
          <a:stretch>
            <a:fillRect/>
          </a:stretch>
        </p:blipFill>
        <p:spPr>
          <a:xfrm>
            <a:off x="6610475" y="5979650"/>
            <a:ext cx="2311224" cy="5882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have we learned?</a:t>
            </a:r>
          </a:p>
        </p:txBody>
      </p:sp>
      <p:sp>
        <p:nvSpPr>
          <p:cNvPr id="77" name="Shape 77"/>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914400" rtl="0">
              <a:lnSpc>
                <a:spcPct val="115000"/>
              </a:lnSpc>
              <a:spcBef>
                <a:spcPts val="0"/>
              </a:spcBef>
              <a:buClr>
                <a:schemeClr val="dk1"/>
              </a:buClr>
              <a:buSzPct val="100000"/>
              <a:buFont typeface="Arial"/>
              <a:buAutoNum type="arabicPeriod"/>
            </a:pPr>
            <a:r>
              <a:rPr lang="en" sz="2400"/>
              <a:t>Voter behavior is driven by “belief in” and “nostalgia about” libraries.	</a:t>
            </a:r>
            <a:br>
              <a:rPr lang="en" sz="2400"/>
            </a:br>
            <a:r>
              <a:rPr i="1" lang="en" sz="2400"/>
              <a:t>- 37% solid, 37% swayable, 25% no</a:t>
            </a:r>
            <a:br>
              <a:rPr i="1" lang="en" sz="2400"/>
            </a:br>
          </a:p>
          <a:p>
            <a:pPr indent="-381000" lvl="0" marL="914400" rtl="0">
              <a:lnSpc>
                <a:spcPct val="115000"/>
              </a:lnSpc>
              <a:spcBef>
                <a:spcPts val="0"/>
              </a:spcBef>
              <a:buClr>
                <a:schemeClr val="dk1"/>
              </a:buClr>
              <a:buSzPct val="100000"/>
              <a:buFont typeface="Arial"/>
              <a:buAutoNum type="arabicPeriod"/>
            </a:pPr>
            <a:r>
              <a:rPr lang="en" sz="2400"/>
              <a:t>Voters look to the “passionate librarian” as much as the “effective institution”.</a:t>
            </a:r>
          </a:p>
          <a:p>
            <a:pPr lvl="0" rtl="0">
              <a:lnSpc>
                <a:spcPct val="115000"/>
              </a:lnSpc>
              <a:spcBef>
                <a:spcPts val="0"/>
              </a:spcBef>
              <a:buNone/>
            </a:pPr>
            <a:r>
              <a:t/>
            </a:r>
            <a:endParaRPr sz="900"/>
          </a:p>
          <a:p>
            <a:pPr indent="-381000" lvl="0" marL="914400" rtl="0">
              <a:lnSpc>
                <a:spcPct val="115000"/>
              </a:lnSpc>
              <a:spcBef>
                <a:spcPts val="0"/>
              </a:spcBef>
              <a:buClr>
                <a:schemeClr val="dk1"/>
              </a:buClr>
              <a:buSzPct val="100000"/>
              <a:buFont typeface="Arial"/>
              <a:buAutoNum type="arabicPeriod"/>
            </a:pPr>
            <a:r>
              <a:rPr lang="en" sz="2400"/>
              <a:t>Voters are consumers. </a:t>
            </a:r>
          </a:p>
          <a:p>
            <a:pPr lvl="0" rtl="0">
              <a:spcBef>
                <a:spcPts val="0"/>
              </a:spcBef>
              <a:buNone/>
            </a:pPr>
            <a:r>
              <a:t/>
            </a:r>
            <a:endParaRPr sz="2400"/>
          </a:p>
        </p:txBody>
      </p:sp>
      <p:pic>
        <p:nvPicPr>
          <p:cNvPr id="78" name="Shape 78"/>
          <p:cNvPicPr preferRelativeResize="0"/>
          <p:nvPr/>
        </p:nvPicPr>
        <p:blipFill>
          <a:blip r:embed="rId3">
            <a:alphaModFix/>
          </a:blip>
          <a:stretch>
            <a:fillRect/>
          </a:stretch>
        </p:blipFill>
        <p:spPr>
          <a:xfrm>
            <a:off x="6610475" y="5979650"/>
            <a:ext cx="2311224" cy="5882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rPr lang="en"/>
              <a:t>What have we learned?</a:t>
            </a:r>
          </a:p>
        </p:txBody>
      </p:sp>
      <p:sp>
        <p:nvSpPr>
          <p:cNvPr id="84" name="Shape 84"/>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914400" rtl="0">
              <a:lnSpc>
                <a:spcPct val="115000"/>
              </a:lnSpc>
              <a:spcBef>
                <a:spcPts val="0"/>
              </a:spcBef>
              <a:buClr>
                <a:schemeClr val="dk1"/>
              </a:buClr>
              <a:buSzPct val="100000"/>
              <a:buFont typeface="Arial"/>
              <a:buAutoNum type="arabicPeriod"/>
            </a:pPr>
            <a:r>
              <a:rPr lang="en" sz="2400"/>
              <a:t>Voter behavior is driven by “belief in” and “nostalgia about” libraries.	</a:t>
            </a:r>
            <a:br>
              <a:rPr lang="en" sz="2400"/>
            </a:br>
            <a:r>
              <a:rPr i="1" lang="en" sz="2400"/>
              <a:t>- 37% solid, 37% swayable, 25% no</a:t>
            </a:r>
            <a:br>
              <a:rPr i="1" lang="en" sz="2400"/>
            </a:br>
          </a:p>
          <a:p>
            <a:pPr indent="-381000" lvl="0" marL="914400" rtl="0">
              <a:lnSpc>
                <a:spcPct val="115000"/>
              </a:lnSpc>
              <a:spcBef>
                <a:spcPts val="0"/>
              </a:spcBef>
              <a:buClr>
                <a:schemeClr val="dk1"/>
              </a:buClr>
              <a:buSzPct val="100000"/>
              <a:buFont typeface="Arial"/>
              <a:buAutoNum type="arabicPeriod"/>
            </a:pPr>
            <a:r>
              <a:rPr lang="en" sz="2400"/>
              <a:t>Voters look to the “passionate librarian” as much as the “effective institution”.</a:t>
            </a:r>
          </a:p>
          <a:p>
            <a:pPr lvl="0" rtl="0">
              <a:lnSpc>
                <a:spcPct val="115000"/>
              </a:lnSpc>
              <a:spcBef>
                <a:spcPts val="0"/>
              </a:spcBef>
              <a:buNone/>
            </a:pPr>
            <a:r>
              <a:t/>
            </a:r>
            <a:endParaRPr sz="900"/>
          </a:p>
          <a:p>
            <a:pPr indent="-381000" lvl="0" marL="914400" rtl="0">
              <a:lnSpc>
                <a:spcPct val="115000"/>
              </a:lnSpc>
              <a:spcBef>
                <a:spcPts val="0"/>
              </a:spcBef>
              <a:buClr>
                <a:schemeClr val="dk1"/>
              </a:buClr>
              <a:buSzPct val="100000"/>
              <a:buFont typeface="Arial"/>
              <a:buAutoNum type="arabicPeriod"/>
            </a:pPr>
            <a:r>
              <a:rPr lang="en" sz="2400"/>
              <a:t>Voters are consumers. </a:t>
            </a:r>
            <a:br>
              <a:rPr lang="en" sz="2400"/>
            </a:br>
          </a:p>
          <a:p>
            <a:pPr indent="-381000" lvl="0" marL="914400" rtl="0">
              <a:lnSpc>
                <a:spcPct val="115000"/>
              </a:lnSpc>
              <a:spcBef>
                <a:spcPts val="0"/>
              </a:spcBef>
              <a:buClr>
                <a:schemeClr val="dk1"/>
              </a:buClr>
              <a:buSzPct val="100000"/>
              <a:buFont typeface="Arial"/>
              <a:buAutoNum type="arabicPeriod"/>
            </a:pPr>
            <a:r>
              <a:rPr lang="en" sz="2400"/>
              <a:t>Marketing works.</a:t>
            </a:r>
          </a:p>
          <a:p>
            <a:pPr lvl="0" rtl="0">
              <a:spcBef>
                <a:spcPts val="0"/>
              </a:spcBef>
              <a:buNone/>
            </a:pPr>
            <a:r>
              <a:t/>
            </a:r>
            <a:endParaRPr sz="2400"/>
          </a:p>
        </p:txBody>
      </p:sp>
      <p:pic>
        <p:nvPicPr>
          <p:cNvPr id="85" name="Shape 85"/>
          <p:cNvPicPr preferRelativeResize="0"/>
          <p:nvPr/>
        </p:nvPicPr>
        <p:blipFill>
          <a:blip r:embed="rId3">
            <a:alphaModFix/>
          </a:blip>
          <a:stretch>
            <a:fillRect/>
          </a:stretch>
        </p:blipFill>
        <p:spPr>
          <a:xfrm>
            <a:off x="6610475" y="5979650"/>
            <a:ext cx="2311224" cy="5882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