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6469" r:id="rId1"/>
  </p:sldMasterIdLst>
  <p:notesMasterIdLst>
    <p:notesMasterId r:id="rId45"/>
  </p:notesMasterIdLst>
  <p:handoutMasterIdLst>
    <p:handoutMasterId r:id="rId46"/>
  </p:handoutMasterIdLst>
  <p:sldIdLst>
    <p:sldId id="256" r:id="rId2"/>
    <p:sldId id="287" r:id="rId3"/>
    <p:sldId id="316" r:id="rId4"/>
    <p:sldId id="319" r:id="rId5"/>
    <p:sldId id="308" r:id="rId6"/>
    <p:sldId id="326" r:id="rId7"/>
    <p:sldId id="302" r:id="rId8"/>
    <p:sldId id="327" r:id="rId9"/>
    <p:sldId id="322" r:id="rId10"/>
    <p:sldId id="296" r:id="rId11"/>
    <p:sldId id="297" r:id="rId12"/>
    <p:sldId id="323" r:id="rId13"/>
    <p:sldId id="303" r:id="rId14"/>
    <p:sldId id="320" r:id="rId15"/>
    <p:sldId id="324" r:id="rId16"/>
    <p:sldId id="304" r:id="rId17"/>
    <p:sldId id="321" r:id="rId18"/>
    <p:sldId id="291" r:id="rId19"/>
    <p:sldId id="325" r:id="rId20"/>
    <p:sldId id="289" r:id="rId21"/>
    <p:sldId id="258" r:id="rId22"/>
    <p:sldId id="259" r:id="rId23"/>
    <p:sldId id="318" r:id="rId24"/>
    <p:sldId id="263" r:id="rId25"/>
    <p:sldId id="264" r:id="rId26"/>
    <p:sldId id="277" r:id="rId27"/>
    <p:sldId id="293" r:id="rId28"/>
    <p:sldId id="278" r:id="rId29"/>
    <p:sldId id="310" r:id="rId30"/>
    <p:sldId id="279" r:id="rId31"/>
    <p:sldId id="280" r:id="rId32"/>
    <p:sldId id="288" r:id="rId33"/>
    <p:sldId id="281" r:id="rId34"/>
    <p:sldId id="309" r:id="rId35"/>
    <p:sldId id="294" r:id="rId36"/>
    <p:sldId id="282" r:id="rId37"/>
    <p:sldId id="283" r:id="rId38"/>
    <p:sldId id="311" r:id="rId39"/>
    <p:sldId id="312" r:id="rId40"/>
    <p:sldId id="284" r:id="rId41"/>
    <p:sldId id="295" r:id="rId42"/>
    <p:sldId id="265" r:id="rId43"/>
    <p:sldId id="266" r:id="rId4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49306" autoAdjust="0"/>
  </p:normalViewPr>
  <p:slideViewPr>
    <p:cSldViewPr snapToGrid="0" snapToObjects="1">
      <p:cViewPr varScale="1">
        <p:scale>
          <a:sx n="34" d="100"/>
          <a:sy n="34" d="100"/>
        </p:scale>
        <p:origin x="-2382" y="-78"/>
      </p:cViewPr>
      <p:guideLst>
        <p:guide orient="horz" pos="2160"/>
        <p:guide pos="2880"/>
      </p:guideLst>
    </p:cSldViewPr>
  </p:slideViewPr>
  <p:outlineViewPr>
    <p:cViewPr>
      <p:scale>
        <a:sx n="33" d="100"/>
        <a:sy n="33" d="100"/>
      </p:scale>
      <p:origin x="0" y="696"/>
    </p:cViewPr>
  </p:outlineViewPr>
  <p:notesTextViewPr>
    <p:cViewPr>
      <p:scale>
        <a:sx n="100" d="100"/>
        <a:sy n="100" d="100"/>
      </p:scale>
      <p:origin x="0" y="0"/>
    </p:cViewPr>
  </p:notesTextViewPr>
  <p:notesViewPr>
    <p:cSldViewPr snapToGrid="0" snapToObjects="1">
      <p:cViewPr varScale="1">
        <p:scale>
          <a:sx n="55" d="100"/>
          <a:sy n="55" d="100"/>
        </p:scale>
        <p:origin x="-290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647FA54-9254-B847-917D-5593049D3207}" type="datetimeFigureOut">
              <a:rPr lang="en-US" smtClean="0"/>
              <a:pPr/>
              <a:t>4/19/2013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EB47D7D-3534-C744-B9F2-4C9A6603A671}" type="slidenum">
              <a:rPr lang="en-US" smtClean="0"/>
              <a:pPr/>
              <a:t>‹#›</a:t>
            </a:fld>
            <a:endParaRPr lang="en-US" dirty="0"/>
          </a:p>
        </p:txBody>
      </p:sp>
    </p:spTree>
    <p:extLst>
      <p:ext uri="{BB962C8B-B14F-4D97-AF65-F5344CB8AC3E}">
        <p14:creationId xmlns:p14="http://schemas.microsoft.com/office/powerpoint/2010/main" val="2347858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458D1D-30AF-1641-AB4B-32A8CBFB63E2}" type="datetimeFigureOut">
              <a:rPr lang="en-US" smtClean="0"/>
              <a:pPr/>
              <a:t>4/19/2013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FD1A06C-8DC0-774A-B44C-4E25D6FE1ED1}" type="slidenum">
              <a:rPr lang="en-US" smtClean="0"/>
              <a:pPr/>
              <a:t>‹#›</a:t>
            </a:fld>
            <a:endParaRPr lang="en-US" dirty="0"/>
          </a:p>
        </p:txBody>
      </p:sp>
    </p:spTree>
    <p:extLst>
      <p:ext uri="{BB962C8B-B14F-4D97-AF65-F5344CB8AC3E}">
        <p14:creationId xmlns:p14="http://schemas.microsoft.com/office/powerpoint/2010/main" val="5032651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t> </a:t>
            </a:r>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1</a:t>
            </a:fld>
            <a:endParaRPr lang="en-US" dirty="0"/>
          </a:p>
        </p:txBody>
      </p:sp>
    </p:spTree>
    <p:extLst>
      <p:ext uri="{BB962C8B-B14F-4D97-AF65-F5344CB8AC3E}">
        <p14:creationId xmlns:p14="http://schemas.microsoft.com/office/powerpoint/2010/main" val="1946694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10</a:t>
            </a:fld>
            <a:endParaRPr lang="en-US" dirty="0"/>
          </a:p>
        </p:txBody>
      </p:sp>
    </p:spTree>
    <p:extLst>
      <p:ext uri="{BB962C8B-B14F-4D97-AF65-F5344CB8AC3E}">
        <p14:creationId xmlns:p14="http://schemas.microsoft.com/office/powerpoint/2010/main" val="3669762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11</a:t>
            </a:fld>
            <a:endParaRPr lang="en-US" dirty="0"/>
          </a:p>
        </p:txBody>
      </p:sp>
    </p:spTree>
    <p:extLst>
      <p:ext uri="{BB962C8B-B14F-4D97-AF65-F5344CB8AC3E}">
        <p14:creationId xmlns:p14="http://schemas.microsoft.com/office/powerpoint/2010/main" val="359200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1A06C-8DC0-774A-B44C-4E25D6FE1ED1}" type="slidenum">
              <a:rPr lang="en-US" smtClean="0"/>
              <a:pPr/>
              <a:t>12</a:t>
            </a:fld>
            <a:endParaRPr lang="en-US" dirty="0"/>
          </a:p>
        </p:txBody>
      </p:sp>
    </p:spTree>
    <p:extLst>
      <p:ext uri="{BB962C8B-B14F-4D97-AF65-F5344CB8AC3E}">
        <p14:creationId xmlns:p14="http://schemas.microsoft.com/office/powerpoint/2010/main" val="3021540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13</a:t>
            </a:fld>
            <a:endParaRPr lang="en-US" dirty="0"/>
          </a:p>
        </p:txBody>
      </p:sp>
    </p:spTree>
    <p:extLst>
      <p:ext uri="{BB962C8B-B14F-4D97-AF65-F5344CB8AC3E}">
        <p14:creationId xmlns:p14="http://schemas.microsoft.com/office/powerpoint/2010/main" val="3567162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14</a:t>
            </a:fld>
            <a:endParaRPr lang="en-US" dirty="0"/>
          </a:p>
        </p:txBody>
      </p:sp>
    </p:spTree>
    <p:extLst>
      <p:ext uri="{BB962C8B-B14F-4D97-AF65-F5344CB8AC3E}">
        <p14:creationId xmlns:p14="http://schemas.microsoft.com/office/powerpoint/2010/main" val="1414167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1A06C-8DC0-774A-B44C-4E25D6FE1ED1}" type="slidenum">
              <a:rPr lang="en-US" smtClean="0"/>
              <a:pPr/>
              <a:t>15</a:t>
            </a:fld>
            <a:endParaRPr lang="en-US" dirty="0"/>
          </a:p>
        </p:txBody>
      </p:sp>
    </p:spTree>
    <p:extLst>
      <p:ext uri="{BB962C8B-B14F-4D97-AF65-F5344CB8AC3E}">
        <p14:creationId xmlns:p14="http://schemas.microsoft.com/office/powerpoint/2010/main" val="4229242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16</a:t>
            </a:fld>
            <a:endParaRPr lang="en-US" dirty="0"/>
          </a:p>
        </p:txBody>
      </p:sp>
    </p:spTree>
    <p:extLst>
      <p:ext uri="{BB962C8B-B14F-4D97-AF65-F5344CB8AC3E}">
        <p14:creationId xmlns:p14="http://schemas.microsoft.com/office/powerpoint/2010/main" val="26005843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1A06C-8DC0-774A-B44C-4E25D6FE1ED1}" type="slidenum">
              <a:rPr lang="en-US" smtClean="0"/>
              <a:pPr/>
              <a:t>17</a:t>
            </a:fld>
            <a:endParaRPr lang="en-US" dirty="0"/>
          </a:p>
        </p:txBody>
      </p:sp>
    </p:spTree>
    <p:extLst>
      <p:ext uri="{BB962C8B-B14F-4D97-AF65-F5344CB8AC3E}">
        <p14:creationId xmlns:p14="http://schemas.microsoft.com/office/powerpoint/2010/main" val="2100573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1" dirty="0"/>
              <a:t>#1 Restrictions shall only be imposed as necessary by individual institutions </a:t>
            </a:r>
            <a:r>
              <a:rPr lang="en-US" dirty="0"/>
              <a:t>with the goal that the lowest-possible-barriers-to-fulfillment are presented to the user.</a:t>
            </a:r>
          </a:p>
          <a:p>
            <a:r>
              <a:rPr lang="en-US" b="1" dirty="0"/>
              <a:t>2 Library users shall be given appropriate options</a:t>
            </a:r>
            <a:r>
              <a:rPr lang="en-US" dirty="0"/>
              <a:t> for delivery format, method of delivery, and fulfillment type, including loan, copy, digital copy, and purchase.</a:t>
            </a:r>
          </a:p>
          <a:p>
            <a:r>
              <a:rPr lang="en-US" b="1" dirty="0"/>
              <a:t>3 Global access to sharable resources shall be encouraged</a:t>
            </a:r>
            <a:r>
              <a:rPr lang="en-US" dirty="0"/>
              <a:t> through formal and informal networking agreements with the goal towards lowest-barrier-to-fulfillment.</a:t>
            </a:r>
          </a:p>
          <a:p>
            <a:r>
              <a:rPr lang="en-US" b="1" dirty="0"/>
              <a:t>4 Sharable resources shall include those held in cultural institutions of all sorts</a:t>
            </a:r>
            <a:r>
              <a:rPr lang="en-US" dirty="0"/>
              <a:t>: libraries, archives, museums, and the expertise of those employed in such places.</a:t>
            </a:r>
          </a:p>
          <a:p>
            <a:r>
              <a:rPr lang="en-US" b="1" dirty="0"/>
              <a:t>5 Reference services are a vital component</a:t>
            </a:r>
            <a:r>
              <a:rPr lang="en-US" dirty="0"/>
              <a:t> to resource sharing and delivery and shall be made readily accessible from any initial "can't supply this" response. No material that is findable should be totally unattainable.</a:t>
            </a:r>
          </a:p>
          <a:p>
            <a:r>
              <a:rPr lang="en-US" b="1" dirty="0"/>
              <a:t>6 Libraries should offer service at a fair price</a:t>
            </a:r>
            <a:r>
              <a:rPr lang="en-US" dirty="0"/>
              <a:t> rather than refuse but should strive to achieve services that are not more expensive than commercial services, e.g. bookshops.</a:t>
            </a:r>
          </a:p>
          <a:p>
            <a:r>
              <a:rPr lang="en-US" b="1" dirty="0" smtClean="0"/>
              <a:t>7 </a:t>
            </a:r>
            <a:r>
              <a:rPr lang="en-US" b="1" dirty="0"/>
              <a:t>Library registration should be as easy as signing up for commercial web based services</a:t>
            </a:r>
            <a:r>
              <a:rPr lang="en-US" dirty="0"/>
              <a:t>. Everyone can be a library user.</a:t>
            </a:r>
          </a:p>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18</a:t>
            </a:fld>
            <a:endParaRPr lang="en-US" dirty="0"/>
          </a:p>
        </p:txBody>
      </p:sp>
    </p:spTree>
    <p:extLst>
      <p:ext uri="{BB962C8B-B14F-4D97-AF65-F5344CB8AC3E}">
        <p14:creationId xmlns:p14="http://schemas.microsoft.com/office/powerpoint/2010/main" val="2676776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1A06C-8DC0-774A-B44C-4E25D6FE1ED1}" type="slidenum">
              <a:rPr lang="en-US" smtClean="0"/>
              <a:pPr/>
              <a:t>19</a:t>
            </a:fld>
            <a:endParaRPr lang="en-US" dirty="0"/>
          </a:p>
        </p:txBody>
      </p:sp>
    </p:spTree>
    <p:extLst>
      <p:ext uri="{BB962C8B-B14F-4D97-AF65-F5344CB8AC3E}">
        <p14:creationId xmlns:p14="http://schemas.microsoft.com/office/powerpoint/2010/main" val="2999377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p>
          <a:p>
            <a:endParaRPr lang="en-US" b="1" baseline="0" dirty="0" smtClean="0"/>
          </a:p>
          <a:p>
            <a:endParaRPr lang="en-US" b="1" dirty="0" smtClean="0"/>
          </a:p>
          <a:p>
            <a:endParaRPr lang="en-US" baseline="0" dirty="0" smtClean="0"/>
          </a:p>
        </p:txBody>
      </p:sp>
      <p:sp>
        <p:nvSpPr>
          <p:cNvPr id="4" name="Slide Number Placeholder 3"/>
          <p:cNvSpPr>
            <a:spLocks noGrp="1"/>
          </p:cNvSpPr>
          <p:nvPr>
            <p:ph type="sldNum" sz="quarter" idx="10"/>
          </p:nvPr>
        </p:nvSpPr>
        <p:spPr/>
        <p:txBody>
          <a:bodyPr/>
          <a:lstStyle/>
          <a:p>
            <a:fld id="{FFD1A06C-8DC0-774A-B44C-4E25D6FE1ED1}" type="slidenum">
              <a:rPr lang="en-US" smtClean="0"/>
              <a:pPr/>
              <a:t>2</a:t>
            </a:fld>
            <a:endParaRPr lang="en-US" dirty="0"/>
          </a:p>
        </p:txBody>
      </p:sp>
    </p:spTree>
    <p:extLst>
      <p:ext uri="{BB962C8B-B14F-4D97-AF65-F5344CB8AC3E}">
        <p14:creationId xmlns:p14="http://schemas.microsoft.com/office/powerpoint/2010/main" val="3490488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20</a:t>
            </a:fld>
            <a:endParaRPr lang="en-US" dirty="0"/>
          </a:p>
        </p:txBody>
      </p:sp>
    </p:spTree>
    <p:extLst>
      <p:ext uri="{BB962C8B-B14F-4D97-AF65-F5344CB8AC3E}">
        <p14:creationId xmlns:p14="http://schemas.microsoft.com/office/powerpoint/2010/main" val="1422464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21</a:t>
            </a:fld>
            <a:endParaRPr lang="en-US" dirty="0"/>
          </a:p>
        </p:txBody>
      </p:sp>
    </p:spTree>
    <p:extLst>
      <p:ext uri="{BB962C8B-B14F-4D97-AF65-F5344CB8AC3E}">
        <p14:creationId xmlns:p14="http://schemas.microsoft.com/office/powerpoint/2010/main" val="1259984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22</a:t>
            </a:fld>
            <a:endParaRPr lang="en-US" dirty="0"/>
          </a:p>
        </p:txBody>
      </p:sp>
    </p:spTree>
    <p:extLst>
      <p:ext uri="{BB962C8B-B14F-4D97-AF65-F5344CB8AC3E}">
        <p14:creationId xmlns:p14="http://schemas.microsoft.com/office/powerpoint/2010/main" val="2371654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23</a:t>
            </a:fld>
            <a:endParaRPr lang="en-US" dirty="0"/>
          </a:p>
        </p:txBody>
      </p:sp>
    </p:spTree>
    <p:extLst>
      <p:ext uri="{BB962C8B-B14F-4D97-AF65-F5344CB8AC3E}">
        <p14:creationId xmlns:p14="http://schemas.microsoft.com/office/powerpoint/2010/main" val="1259984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24</a:t>
            </a:fld>
            <a:endParaRPr lang="en-US" dirty="0"/>
          </a:p>
        </p:txBody>
      </p:sp>
    </p:spTree>
    <p:extLst>
      <p:ext uri="{BB962C8B-B14F-4D97-AF65-F5344CB8AC3E}">
        <p14:creationId xmlns:p14="http://schemas.microsoft.com/office/powerpoint/2010/main" val="4236542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25</a:t>
            </a:fld>
            <a:endParaRPr lang="en-US" dirty="0"/>
          </a:p>
        </p:txBody>
      </p:sp>
    </p:spTree>
    <p:extLst>
      <p:ext uri="{BB962C8B-B14F-4D97-AF65-F5344CB8AC3E}">
        <p14:creationId xmlns:p14="http://schemas.microsoft.com/office/powerpoint/2010/main" val="21700328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26</a:t>
            </a:fld>
            <a:endParaRPr lang="en-US" dirty="0"/>
          </a:p>
        </p:txBody>
      </p:sp>
    </p:spTree>
    <p:extLst>
      <p:ext uri="{BB962C8B-B14F-4D97-AF65-F5344CB8AC3E}">
        <p14:creationId xmlns:p14="http://schemas.microsoft.com/office/powerpoint/2010/main" val="6695294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27</a:t>
            </a:fld>
            <a:endParaRPr lang="en-US" dirty="0"/>
          </a:p>
        </p:txBody>
      </p:sp>
    </p:spTree>
    <p:extLst>
      <p:ext uri="{BB962C8B-B14F-4D97-AF65-F5344CB8AC3E}">
        <p14:creationId xmlns:p14="http://schemas.microsoft.com/office/powerpoint/2010/main" val="2784182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28</a:t>
            </a:fld>
            <a:endParaRPr lang="en-US" dirty="0"/>
          </a:p>
        </p:txBody>
      </p:sp>
    </p:spTree>
    <p:extLst>
      <p:ext uri="{BB962C8B-B14F-4D97-AF65-F5344CB8AC3E}">
        <p14:creationId xmlns:p14="http://schemas.microsoft.com/office/powerpoint/2010/main" val="8611929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FD1A06C-8DC0-774A-B44C-4E25D6FE1ED1}" type="slidenum">
              <a:rPr lang="en-US" smtClean="0"/>
              <a:pPr/>
              <a:t>29</a:t>
            </a:fld>
            <a:endParaRPr lang="en-US" dirty="0"/>
          </a:p>
        </p:txBody>
      </p:sp>
    </p:spTree>
    <p:extLst>
      <p:ext uri="{BB962C8B-B14F-4D97-AF65-F5344CB8AC3E}">
        <p14:creationId xmlns:p14="http://schemas.microsoft.com/office/powerpoint/2010/main" val="3490488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FD1A06C-8DC0-774A-B44C-4E25D6FE1ED1}" type="slidenum">
              <a:rPr lang="en-US" smtClean="0"/>
              <a:pPr/>
              <a:t>3</a:t>
            </a:fld>
            <a:endParaRPr lang="en-US" dirty="0"/>
          </a:p>
        </p:txBody>
      </p:sp>
    </p:spTree>
    <p:extLst>
      <p:ext uri="{BB962C8B-B14F-4D97-AF65-F5344CB8AC3E}">
        <p14:creationId xmlns:p14="http://schemas.microsoft.com/office/powerpoint/2010/main" val="3490488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30</a:t>
            </a:fld>
            <a:endParaRPr lang="en-US" dirty="0"/>
          </a:p>
        </p:txBody>
      </p:sp>
    </p:spTree>
    <p:extLst>
      <p:ext uri="{BB962C8B-B14F-4D97-AF65-F5344CB8AC3E}">
        <p14:creationId xmlns:p14="http://schemas.microsoft.com/office/powerpoint/2010/main" val="10042077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31</a:t>
            </a:fld>
            <a:endParaRPr lang="en-US" dirty="0"/>
          </a:p>
        </p:txBody>
      </p:sp>
    </p:spTree>
    <p:extLst>
      <p:ext uri="{BB962C8B-B14F-4D97-AF65-F5344CB8AC3E}">
        <p14:creationId xmlns:p14="http://schemas.microsoft.com/office/powerpoint/2010/main" val="14517465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32</a:t>
            </a:fld>
            <a:endParaRPr lang="en-US" dirty="0"/>
          </a:p>
        </p:txBody>
      </p:sp>
    </p:spTree>
    <p:extLst>
      <p:ext uri="{BB962C8B-B14F-4D97-AF65-F5344CB8AC3E}">
        <p14:creationId xmlns:p14="http://schemas.microsoft.com/office/powerpoint/2010/main" val="39613557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33</a:t>
            </a:fld>
            <a:endParaRPr lang="en-US" dirty="0"/>
          </a:p>
        </p:txBody>
      </p:sp>
    </p:spTree>
    <p:extLst>
      <p:ext uri="{BB962C8B-B14F-4D97-AF65-F5344CB8AC3E}">
        <p14:creationId xmlns:p14="http://schemas.microsoft.com/office/powerpoint/2010/main" val="16030253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Best practices in fair use summary</a:t>
            </a:r>
          </a:p>
        </p:txBody>
      </p:sp>
      <p:sp>
        <p:nvSpPr>
          <p:cNvPr id="4" name="Slide Number Placeholder 3"/>
          <p:cNvSpPr>
            <a:spLocks noGrp="1"/>
          </p:cNvSpPr>
          <p:nvPr>
            <p:ph type="sldNum" sz="quarter" idx="10"/>
          </p:nvPr>
        </p:nvSpPr>
        <p:spPr/>
        <p:txBody>
          <a:bodyPr/>
          <a:lstStyle/>
          <a:p>
            <a:fld id="{FFD1A06C-8DC0-774A-B44C-4E25D6FE1ED1}" type="slidenum">
              <a:rPr lang="en-US" smtClean="0"/>
              <a:pPr/>
              <a:t>34</a:t>
            </a:fld>
            <a:endParaRPr lang="en-US" dirty="0"/>
          </a:p>
        </p:txBody>
      </p:sp>
    </p:spTree>
    <p:extLst>
      <p:ext uri="{BB962C8B-B14F-4D97-AF65-F5344CB8AC3E}">
        <p14:creationId xmlns:p14="http://schemas.microsoft.com/office/powerpoint/2010/main" val="34904885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35</a:t>
            </a:fld>
            <a:endParaRPr lang="en-US" dirty="0"/>
          </a:p>
        </p:txBody>
      </p:sp>
    </p:spTree>
    <p:extLst>
      <p:ext uri="{BB962C8B-B14F-4D97-AF65-F5344CB8AC3E}">
        <p14:creationId xmlns:p14="http://schemas.microsoft.com/office/powerpoint/2010/main" val="31152751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36</a:t>
            </a:fld>
            <a:endParaRPr lang="en-US" dirty="0"/>
          </a:p>
        </p:txBody>
      </p:sp>
    </p:spTree>
    <p:extLst>
      <p:ext uri="{BB962C8B-B14F-4D97-AF65-F5344CB8AC3E}">
        <p14:creationId xmlns:p14="http://schemas.microsoft.com/office/powerpoint/2010/main" val="21356003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37</a:t>
            </a:fld>
            <a:endParaRPr lang="en-US" dirty="0"/>
          </a:p>
        </p:txBody>
      </p:sp>
    </p:spTree>
    <p:extLst>
      <p:ext uri="{BB962C8B-B14F-4D97-AF65-F5344CB8AC3E}">
        <p14:creationId xmlns:p14="http://schemas.microsoft.com/office/powerpoint/2010/main" val="256453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FD1A06C-8DC0-774A-B44C-4E25D6FE1ED1}" type="slidenum">
              <a:rPr lang="en-US" smtClean="0"/>
              <a:pPr/>
              <a:t>38</a:t>
            </a:fld>
            <a:endParaRPr lang="en-US" dirty="0"/>
          </a:p>
        </p:txBody>
      </p:sp>
    </p:spTree>
    <p:extLst>
      <p:ext uri="{BB962C8B-B14F-4D97-AF65-F5344CB8AC3E}">
        <p14:creationId xmlns:p14="http://schemas.microsoft.com/office/powerpoint/2010/main" val="34904885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Best practices in fair use summary</a:t>
            </a:r>
          </a:p>
        </p:txBody>
      </p:sp>
      <p:sp>
        <p:nvSpPr>
          <p:cNvPr id="4" name="Slide Number Placeholder 3"/>
          <p:cNvSpPr>
            <a:spLocks noGrp="1"/>
          </p:cNvSpPr>
          <p:nvPr>
            <p:ph type="sldNum" sz="quarter" idx="10"/>
          </p:nvPr>
        </p:nvSpPr>
        <p:spPr/>
        <p:txBody>
          <a:bodyPr/>
          <a:lstStyle/>
          <a:p>
            <a:fld id="{FFD1A06C-8DC0-774A-B44C-4E25D6FE1ED1}" type="slidenum">
              <a:rPr lang="en-US" smtClean="0"/>
              <a:pPr/>
              <a:t>39</a:t>
            </a:fld>
            <a:endParaRPr lang="en-US" dirty="0"/>
          </a:p>
        </p:txBody>
      </p:sp>
    </p:spTree>
    <p:extLst>
      <p:ext uri="{BB962C8B-B14F-4D97-AF65-F5344CB8AC3E}">
        <p14:creationId xmlns:p14="http://schemas.microsoft.com/office/powerpoint/2010/main" val="3490488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1A06C-8DC0-774A-B44C-4E25D6FE1ED1}" type="slidenum">
              <a:rPr lang="en-US" smtClean="0"/>
              <a:pPr/>
              <a:t>4</a:t>
            </a:fld>
            <a:endParaRPr lang="en-US" dirty="0"/>
          </a:p>
        </p:txBody>
      </p:sp>
    </p:spTree>
    <p:extLst>
      <p:ext uri="{BB962C8B-B14F-4D97-AF65-F5344CB8AC3E}">
        <p14:creationId xmlns:p14="http://schemas.microsoft.com/office/powerpoint/2010/main" val="30822902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40</a:t>
            </a:fld>
            <a:endParaRPr lang="en-US" dirty="0"/>
          </a:p>
        </p:txBody>
      </p:sp>
    </p:spTree>
    <p:extLst>
      <p:ext uri="{BB962C8B-B14F-4D97-AF65-F5344CB8AC3E}">
        <p14:creationId xmlns:p14="http://schemas.microsoft.com/office/powerpoint/2010/main" val="1767488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41</a:t>
            </a:fld>
            <a:endParaRPr lang="en-US" dirty="0"/>
          </a:p>
        </p:txBody>
      </p:sp>
    </p:spTree>
    <p:extLst>
      <p:ext uri="{BB962C8B-B14F-4D97-AF65-F5344CB8AC3E}">
        <p14:creationId xmlns:p14="http://schemas.microsoft.com/office/powerpoint/2010/main" val="4237617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42</a:t>
            </a:fld>
            <a:endParaRPr lang="en-US" dirty="0"/>
          </a:p>
        </p:txBody>
      </p:sp>
    </p:spTree>
    <p:extLst>
      <p:ext uri="{BB962C8B-B14F-4D97-AF65-F5344CB8AC3E}">
        <p14:creationId xmlns:p14="http://schemas.microsoft.com/office/powerpoint/2010/main" val="4598856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43</a:t>
            </a:fld>
            <a:endParaRPr lang="en-US" dirty="0"/>
          </a:p>
        </p:txBody>
      </p:sp>
    </p:spTree>
    <p:extLst>
      <p:ext uri="{BB962C8B-B14F-4D97-AF65-F5344CB8AC3E}">
        <p14:creationId xmlns:p14="http://schemas.microsoft.com/office/powerpoint/2010/main" val="2279122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FFD1A06C-8DC0-774A-B44C-4E25D6FE1ED1}" type="slidenum">
              <a:rPr lang="en-US" smtClean="0"/>
              <a:pPr/>
              <a:t>5</a:t>
            </a:fld>
            <a:endParaRPr lang="en-US" dirty="0"/>
          </a:p>
        </p:txBody>
      </p:sp>
    </p:spTree>
    <p:extLst>
      <p:ext uri="{BB962C8B-B14F-4D97-AF65-F5344CB8AC3E}">
        <p14:creationId xmlns:p14="http://schemas.microsoft.com/office/powerpoint/2010/main" val="3490488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6</a:t>
            </a:fld>
            <a:endParaRPr lang="en-US" dirty="0"/>
          </a:p>
        </p:txBody>
      </p:sp>
    </p:spTree>
    <p:extLst>
      <p:ext uri="{BB962C8B-B14F-4D97-AF65-F5344CB8AC3E}">
        <p14:creationId xmlns:p14="http://schemas.microsoft.com/office/powerpoint/2010/main" val="2490356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7</a:t>
            </a:fld>
            <a:endParaRPr lang="en-US" dirty="0"/>
          </a:p>
        </p:txBody>
      </p:sp>
    </p:spTree>
    <p:extLst>
      <p:ext uri="{BB962C8B-B14F-4D97-AF65-F5344CB8AC3E}">
        <p14:creationId xmlns:p14="http://schemas.microsoft.com/office/powerpoint/2010/main" val="1637882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1A06C-8DC0-774A-B44C-4E25D6FE1ED1}" type="slidenum">
              <a:rPr lang="en-US" smtClean="0"/>
              <a:pPr/>
              <a:t>8</a:t>
            </a:fld>
            <a:endParaRPr lang="en-US" dirty="0"/>
          </a:p>
        </p:txBody>
      </p:sp>
    </p:spTree>
    <p:extLst>
      <p:ext uri="{BB962C8B-B14F-4D97-AF65-F5344CB8AC3E}">
        <p14:creationId xmlns:p14="http://schemas.microsoft.com/office/powerpoint/2010/main" val="2228179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1A06C-8DC0-774A-B44C-4E25D6FE1ED1}" type="slidenum">
              <a:rPr lang="en-US" smtClean="0"/>
              <a:pPr/>
              <a:t>9</a:t>
            </a:fld>
            <a:endParaRPr lang="en-US" dirty="0"/>
          </a:p>
        </p:txBody>
      </p:sp>
    </p:spTree>
    <p:extLst>
      <p:ext uri="{BB962C8B-B14F-4D97-AF65-F5344CB8AC3E}">
        <p14:creationId xmlns:p14="http://schemas.microsoft.com/office/powerpoint/2010/main" val="1159350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8E80666-FB37-4B36-9149-507F3B0178E3}" type="datetimeFigureOut">
              <a:rPr lang="en-US" smtClean="0"/>
              <a:pPr/>
              <a:t>4/19/2013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2754ED01-E2A0-4C1E-8E21-014B990415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597C89C-9052-6F46-8F66-25D38493327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597C89C-9052-6F46-8F66-25D38493327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597C89C-9052-6F46-8F66-25D38493327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E80666-FB37-4B36-9149-507F3B0178E3}" type="datetimeFigureOut">
              <a:rPr lang="en-US" smtClean="0"/>
              <a:pPr/>
              <a:t>4/19/2013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7E63A33-8271-4DD0-9C48-789913D7C11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597C89C-9052-6F46-8F66-25D38493327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597C89C-9052-6F46-8F66-25D38493327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597C89C-9052-6F46-8F66-25D38493327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597C89C-9052-6F46-8F66-25D38493327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264176-6EC2-5344-8939-A4A057D19619}" type="datetimeFigureOut">
              <a:rPr lang="en-US" smtClean="0"/>
              <a:pPr/>
              <a:t>4/19/2013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597C89C-9052-6F46-8F66-25D38493327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8264176-6EC2-5344-8939-A4A057D19619}" type="datetimeFigureOut">
              <a:rPr lang="en-US" smtClean="0"/>
              <a:pPr/>
              <a:t>4/19/2013</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597C89C-9052-6F46-8F66-25D38493327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6470" r:id="rId1"/>
    <p:sldLayoutId id="2147486471" r:id="rId2"/>
    <p:sldLayoutId id="2147486472" r:id="rId3"/>
    <p:sldLayoutId id="2147486473" r:id="rId4"/>
    <p:sldLayoutId id="2147486474" r:id="rId5"/>
    <p:sldLayoutId id="2147486475" r:id="rId6"/>
    <p:sldLayoutId id="2147486476" r:id="rId7"/>
    <p:sldLayoutId id="2147486477" r:id="rId8"/>
    <p:sldLayoutId id="2147486478" r:id="rId9"/>
    <p:sldLayoutId id="2147486479" r:id="rId10"/>
    <p:sldLayoutId id="2147486480"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posner@gc.cuny.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archive.ifla.org/VI/2/p1/voucher-scheme.ht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idsproject.org/Tools/BestPractices.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idsproject.org/Tools/workbooklinks.aspx" TargetMode="External"/><Relationship Id="rId5" Type="http://schemas.openxmlformats.org/officeDocument/2006/relationships/hyperlink" Target="http://www.idsproject.org/documents/best%20practices%20institute%20workbook.pdf" TargetMode="External"/><Relationship Id="rId4" Type="http://schemas.openxmlformats.org/officeDocument/2006/relationships/hyperlink" Target="http://eres.geneseo.edu:8080/ocs/index.php/idsprojectconference2011/hom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rethinkingresourcesharing.org/checklist.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worldcat.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resourcesharingstar@gmail.com"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mailto:bposner@gc.cuny.edu" TargetMode="External"/><Relationship Id="rId4" Type="http://schemas.openxmlformats.org/officeDocument/2006/relationships/hyperlink" Target="http://www.ala.org/rusa/sections/star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435934" y="425302"/>
            <a:ext cx="8272130" cy="3306726"/>
          </a:xfrm>
        </p:spPr>
        <p:txBody>
          <a:bodyPr>
            <a:noAutofit/>
          </a:bodyPr>
          <a:lstStyle/>
          <a:p>
            <a:pPr marL="182880" indent="0" algn="ctr">
              <a:buNone/>
            </a:pPr>
            <a:r>
              <a:rPr lang="en-US" b="1" dirty="0" smtClean="0">
                <a:solidFill>
                  <a:schemeClr val="tx1"/>
                </a:solidFill>
                <a:latin typeface="Calibri"/>
                <a:cs typeface="Calibri"/>
              </a:rPr>
              <a:t>ILL Best Practices:</a:t>
            </a:r>
            <a:br>
              <a:rPr lang="en-US" b="1" dirty="0" smtClean="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sz="4400" dirty="0" smtClean="0">
                <a:solidFill>
                  <a:schemeClr val="tx1"/>
                </a:solidFill>
                <a:latin typeface="Calibri"/>
                <a:cs typeface="Calibri"/>
              </a:rPr>
              <a:t>The STAR Checklist and Beyond</a:t>
            </a: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b="1" dirty="0">
                <a:solidFill>
                  <a:schemeClr val="tx1"/>
                </a:solidFill>
                <a:latin typeface="Calibri"/>
                <a:cs typeface="Calibri"/>
              </a:rPr>
              <a:t/>
            </a:r>
            <a:br>
              <a:rPr lang="en-US" b="1" dirty="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b="1" dirty="0">
                <a:solidFill>
                  <a:schemeClr val="tx1"/>
                </a:solidFill>
                <a:latin typeface="Calibri"/>
                <a:cs typeface="Calibri"/>
              </a:rPr>
              <a:t/>
            </a:r>
            <a:br>
              <a:rPr lang="en-US" b="1" dirty="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b="1" dirty="0">
                <a:solidFill>
                  <a:schemeClr val="tx1"/>
                </a:solidFill>
                <a:latin typeface="Calibri"/>
                <a:cs typeface="Calibri"/>
              </a:rPr>
              <a:t/>
            </a:r>
            <a:br>
              <a:rPr lang="en-US" b="1" dirty="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b="1" dirty="0">
                <a:solidFill>
                  <a:schemeClr val="tx1"/>
                </a:solidFill>
                <a:latin typeface="Calibri"/>
                <a:cs typeface="Calibri"/>
              </a:rPr>
              <a:t/>
            </a:r>
            <a:br>
              <a:rPr lang="en-US" b="1" dirty="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b="1" dirty="0">
                <a:solidFill>
                  <a:schemeClr val="tx1"/>
                </a:solidFill>
                <a:latin typeface="Calibri"/>
                <a:cs typeface="Calibri"/>
              </a:rPr>
              <a:t/>
            </a:r>
            <a:br>
              <a:rPr lang="en-US" b="1" dirty="0">
                <a:solidFill>
                  <a:schemeClr val="tx1"/>
                </a:solidFill>
                <a:latin typeface="Calibri"/>
                <a:cs typeface="Calibri"/>
              </a:rPr>
            </a:br>
            <a:r>
              <a:rPr lang="en-US" b="1" dirty="0" smtClean="0">
                <a:solidFill>
                  <a:schemeClr val="tx1"/>
                </a:solidFill>
                <a:latin typeface="Calibri"/>
                <a:cs typeface="Calibri"/>
              </a:rPr>
              <a:t/>
            </a:r>
            <a:br>
              <a:rPr lang="en-US" b="1" dirty="0" smtClean="0">
                <a:solidFill>
                  <a:schemeClr val="tx1"/>
                </a:solidFill>
                <a:latin typeface="Calibri"/>
                <a:cs typeface="Calibri"/>
              </a:rPr>
            </a:br>
            <a:r>
              <a:rPr lang="en-US" dirty="0">
                <a:solidFill>
                  <a:schemeClr val="tx1"/>
                </a:solidFill>
                <a:latin typeface="Calibri"/>
                <a:cs typeface="Calibri"/>
              </a:rPr>
              <a:t/>
            </a:r>
            <a:br>
              <a:rPr lang="en-US" dirty="0">
                <a:solidFill>
                  <a:schemeClr val="tx1"/>
                </a:solidFill>
                <a:latin typeface="Calibri"/>
                <a:cs typeface="Calibri"/>
              </a:rPr>
            </a:br>
            <a:r>
              <a:rPr lang="en-US" dirty="0" smtClean="0">
                <a:solidFill>
                  <a:schemeClr val="tx1"/>
                </a:solidFill>
                <a:latin typeface="Calibri"/>
                <a:cs typeface="Calibri"/>
              </a:rPr>
              <a:t/>
            </a:r>
            <a:br>
              <a:rPr lang="en-US" dirty="0" smtClean="0">
                <a:solidFill>
                  <a:schemeClr val="tx1"/>
                </a:solidFill>
                <a:latin typeface="Calibri"/>
                <a:cs typeface="Calibri"/>
              </a:rPr>
            </a:br>
            <a:r>
              <a:rPr lang="en-US" dirty="0" smtClean="0">
                <a:solidFill>
                  <a:schemeClr val="tx1"/>
                </a:solidFill>
                <a:latin typeface="Calibri"/>
                <a:cs typeface="Calibri"/>
              </a:rPr>
              <a:t/>
            </a:r>
            <a:br>
              <a:rPr lang="en-US" dirty="0" smtClean="0">
                <a:solidFill>
                  <a:schemeClr val="tx1"/>
                </a:solidFill>
                <a:latin typeface="Calibri"/>
                <a:cs typeface="Calibri"/>
              </a:rPr>
            </a:br>
            <a:r>
              <a:rPr lang="en-US" dirty="0">
                <a:solidFill>
                  <a:schemeClr val="tx1"/>
                </a:solidFill>
                <a:latin typeface="Calibri"/>
                <a:cs typeface="Calibri"/>
              </a:rPr>
              <a:t/>
            </a:r>
            <a:br>
              <a:rPr lang="en-US" dirty="0">
                <a:solidFill>
                  <a:schemeClr val="tx1"/>
                </a:solidFill>
                <a:latin typeface="Calibri"/>
                <a:cs typeface="Calibri"/>
              </a:rPr>
            </a:br>
            <a:r>
              <a:rPr lang="en-US" dirty="0" smtClean="0">
                <a:solidFill>
                  <a:schemeClr val="tx1"/>
                </a:solidFill>
                <a:latin typeface="Calibri"/>
                <a:cs typeface="Calibri"/>
              </a:rPr>
              <a:t/>
            </a:r>
            <a:br>
              <a:rPr lang="en-US" dirty="0" smtClean="0">
                <a:solidFill>
                  <a:schemeClr val="tx1"/>
                </a:solidFill>
                <a:latin typeface="Calibri"/>
                <a:cs typeface="Calibri"/>
              </a:rPr>
            </a:br>
            <a:r>
              <a:rPr lang="en-US" dirty="0">
                <a:solidFill>
                  <a:schemeClr val="tx1"/>
                </a:solidFill>
                <a:latin typeface="Calibri"/>
                <a:cs typeface="Calibri"/>
              </a:rPr>
              <a:t/>
            </a:r>
            <a:br>
              <a:rPr lang="en-US" dirty="0">
                <a:solidFill>
                  <a:schemeClr val="tx1"/>
                </a:solidFill>
                <a:latin typeface="Calibri"/>
                <a:cs typeface="Calibri"/>
              </a:rPr>
            </a:br>
            <a:r>
              <a:rPr lang="en-US" dirty="0" smtClean="0">
                <a:solidFill>
                  <a:schemeClr val="tx1"/>
                </a:solidFill>
                <a:latin typeface="Calibri"/>
                <a:cs typeface="Calibri"/>
              </a:rPr>
              <a:t/>
            </a:r>
            <a:br>
              <a:rPr lang="en-US" dirty="0" smtClean="0">
                <a:solidFill>
                  <a:schemeClr val="tx1"/>
                </a:solidFill>
                <a:latin typeface="Calibri"/>
                <a:cs typeface="Calibri"/>
              </a:rPr>
            </a:br>
            <a:r>
              <a:rPr lang="en-US" sz="6000" dirty="0">
                <a:solidFill>
                  <a:schemeClr val="tx1"/>
                </a:solidFill>
                <a:latin typeface="Calibri"/>
                <a:cs typeface="Calibri"/>
              </a:rPr>
              <a:t/>
            </a:r>
            <a:br>
              <a:rPr lang="en-US" sz="6000" dirty="0">
                <a:solidFill>
                  <a:schemeClr val="tx1"/>
                </a:solidFill>
                <a:latin typeface="Calibri"/>
                <a:cs typeface="Calibri"/>
              </a:rPr>
            </a:br>
            <a:r>
              <a:rPr lang="en-US" sz="4800" dirty="0" smtClean="0">
                <a:solidFill>
                  <a:schemeClr val="tx1"/>
                </a:solidFill>
                <a:latin typeface="Calibri"/>
                <a:cs typeface="Calibri"/>
              </a:rPr>
              <a:t>Best Practices in </a:t>
            </a:r>
            <a:br>
              <a:rPr lang="en-US" sz="4800" dirty="0" smtClean="0">
                <a:solidFill>
                  <a:schemeClr val="tx1"/>
                </a:solidFill>
                <a:latin typeface="Calibri"/>
                <a:cs typeface="Calibri"/>
              </a:rPr>
            </a:br>
            <a:r>
              <a:rPr lang="en-US" sz="4800" dirty="0" smtClean="0">
                <a:solidFill>
                  <a:schemeClr val="tx1"/>
                </a:solidFill>
                <a:latin typeface="Calibri"/>
                <a:cs typeface="Calibri"/>
              </a:rPr>
              <a:t>Interlibrary Loans:</a:t>
            </a:r>
            <a:br>
              <a:rPr lang="en-US" sz="4800" dirty="0" smtClean="0">
                <a:solidFill>
                  <a:schemeClr val="tx1"/>
                </a:solidFill>
                <a:latin typeface="Calibri"/>
                <a:cs typeface="Calibri"/>
              </a:rPr>
            </a:br>
            <a:r>
              <a:rPr lang="en-US" sz="4800" dirty="0" smtClean="0">
                <a:solidFill>
                  <a:schemeClr val="tx1"/>
                </a:solidFill>
                <a:latin typeface="Calibri"/>
                <a:cs typeface="Calibri"/>
              </a:rPr>
              <a:t>The STAR Checklist and Beyond</a:t>
            </a:r>
            <a:r>
              <a:rPr lang="en-US" sz="4800" b="1" dirty="0" smtClean="0">
                <a:latin typeface="Calibri"/>
                <a:cs typeface="Calibri"/>
              </a:rPr>
              <a:t/>
            </a:r>
            <a:br>
              <a:rPr lang="en-US" sz="4800" b="1" dirty="0" smtClean="0">
                <a:latin typeface="Calibri"/>
                <a:cs typeface="Calibri"/>
              </a:rPr>
            </a:br>
            <a:endParaRPr lang="en-US" sz="4800" b="1" dirty="0">
              <a:latin typeface="Calibri"/>
              <a:cs typeface="Calibri"/>
            </a:endParaRPr>
          </a:p>
        </p:txBody>
      </p:sp>
      <p:sp>
        <p:nvSpPr>
          <p:cNvPr id="3" name="Subtitle 2"/>
          <p:cNvSpPr>
            <a:spLocks noGrp="1"/>
          </p:cNvSpPr>
          <p:nvPr>
            <p:ph type="subTitle" idx="1"/>
          </p:nvPr>
        </p:nvSpPr>
        <p:spPr>
          <a:xfrm>
            <a:off x="4604656" y="4529470"/>
            <a:ext cx="3518618" cy="1541720"/>
          </a:xfrm>
        </p:spPr>
        <p:txBody>
          <a:bodyPr>
            <a:noAutofit/>
          </a:bodyPr>
          <a:lstStyle/>
          <a:p>
            <a:r>
              <a:rPr lang="en-US" sz="2800" b="1" dirty="0" smtClean="0">
                <a:solidFill>
                  <a:schemeClr val="tx1"/>
                </a:solidFill>
                <a:latin typeface="Calibri"/>
                <a:cs typeface="Calibri"/>
              </a:rPr>
              <a:t>Beth Posner</a:t>
            </a:r>
          </a:p>
          <a:p>
            <a:pPr algn="r"/>
            <a:r>
              <a:rPr lang="en-US" sz="1800" b="1" dirty="0" smtClean="0">
                <a:solidFill>
                  <a:schemeClr val="tx1"/>
                </a:solidFill>
                <a:latin typeface="Calibri"/>
                <a:cs typeface="Calibri"/>
              </a:rPr>
              <a:t>Head of Library Resource Sharing</a:t>
            </a:r>
          </a:p>
          <a:p>
            <a:pPr algn="r"/>
            <a:r>
              <a:rPr lang="en-US" sz="1600" b="1" dirty="0" smtClean="0">
                <a:solidFill>
                  <a:schemeClr val="tx1"/>
                </a:solidFill>
                <a:latin typeface="Calibri"/>
                <a:cs typeface="Calibri"/>
              </a:rPr>
              <a:t>CUNY Graduate Center Library (ZGM)</a:t>
            </a:r>
          </a:p>
          <a:p>
            <a:pPr algn="r"/>
            <a:r>
              <a:rPr lang="en-US" sz="1600" b="1" dirty="0" smtClean="0">
                <a:solidFill>
                  <a:schemeClr val="tx1"/>
                </a:solidFill>
                <a:latin typeface="Calibri"/>
                <a:cs typeface="Calibri"/>
                <a:hlinkClick r:id="rId3"/>
              </a:rPr>
              <a:t>bposner@gc.cuny.edu</a:t>
            </a:r>
            <a:r>
              <a:rPr lang="en-US" sz="1600" b="1" dirty="0" smtClean="0">
                <a:solidFill>
                  <a:schemeClr val="tx1"/>
                </a:solidFill>
                <a:latin typeface="Calibri"/>
                <a:cs typeface="Calibri"/>
              </a:rPr>
              <a:t> </a:t>
            </a:r>
          </a:p>
          <a:p>
            <a:pPr algn="r"/>
            <a:endParaRPr lang="en-US" sz="2800" b="1" dirty="0" smtClean="0">
              <a:solidFill>
                <a:schemeClr val="tx1"/>
              </a:solidFill>
              <a:latin typeface="Calibri"/>
              <a:cs typeface="Calibri"/>
            </a:endParaRPr>
          </a:p>
          <a:p>
            <a:endParaRPr lang="en-US" sz="2800" b="1" dirty="0" smtClean="0">
              <a:solidFill>
                <a:schemeClr val="tx1"/>
              </a:solidFill>
              <a:latin typeface="Calibri"/>
              <a:cs typeface="Calibri"/>
            </a:endParaRPr>
          </a:p>
        </p:txBody>
      </p:sp>
    </p:spTree>
    <p:extLst>
      <p:ext uri="{BB962C8B-B14F-4D97-AF65-F5344CB8AC3E}">
        <p14:creationId xmlns:p14="http://schemas.microsoft.com/office/powerpoint/2010/main" val="2755092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27"/>
            <a:ext cx="8229600" cy="2477387"/>
          </a:xfrm>
        </p:spPr>
        <p:txBody>
          <a:bodyPr>
            <a:noAutofit/>
          </a:bodyPr>
          <a:lstStyle/>
          <a:p>
            <a:pPr lvl="1" algn="ctr" rtl="0">
              <a:spcBef>
                <a:spcPct val="0"/>
              </a:spcBef>
            </a:pPr>
            <a:r>
              <a:rPr lang="en-US" sz="3600" b="1" u="sng" dirty="0" smtClean="0">
                <a:solidFill>
                  <a:schemeClr val="bg1"/>
                </a:solidFill>
              </a:rPr>
              <a:t/>
            </a:r>
            <a:br>
              <a:rPr lang="en-US" sz="3600" b="1" u="sng" dirty="0" smtClean="0">
                <a:solidFill>
                  <a:schemeClr val="bg1"/>
                </a:solidFill>
              </a:rPr>
            </a:br>
            <a:r>
              <a:rPr lang="en-US" sz="3600" b="1" u="sng" dirty="0" smtClean="0">
                <a:solidFill>
                  <a:schemeClr val="bg1"/>
                </a:solidFill>
                <a:latin typeface="+mj-lt"/>
              </a:rPr>
              <a:t/>
            </a:r>
            <a:br>
              <a:rPr lang="en-US" sz="3600" b="1" u="sng" dirty="0" smtClean="0">
                <a:solidFill>
                  <a:schemeClr val="bg1"/>
                </a:solidFill>
                <a:latin typeface="+mj-lt"/>
              </a:rPr>
            </a:br>
            <a:r>
              <a:rPr lang="en-US" sz="2800" b="1" u="sng" dirty="0" smtClean="0">
                <a:solidFill>
                  <a:schemeClr val="bg1"/>
                </a:solidFill>
                <a:latin typeface="Calibri" pitchFamily="34" charset="0"/>
                <a:cs typeface="Calibri" pitchFamily="34" charset="0"/>
              </a:rPr>
              <a:t>IFLA Guidelines for Best Practice in Interlibrary Loan and Document Delivery</a:t>
            </a:r>
            <a:r>
              <a:rPr lang="en-US" sz="2800" dirty="0" smtClean="0">
                <a:solidFill>
                  <a:schemeClr val="bg1"/>
                </a:solidFill>
              </a:rPr>
              <a:t/>
            </a:r>
            <a:br>
              <a:rPr lang="en-US" sz="2800" dirty="0" smtClean="0">
                <a:solidFill>
                  <a:schemeClr val="bg1"/>
                </a:solidFill>
              </a:rPr>
            </a:br>
            <a:endParaRPr lang="en-US" sz="2800" b="1" u="sng" dirty="0">
              <a:solidFill>
                <a:schemeClr val="bg1"/>
              </a:solidFill>
            </a:endParaRPr>
          </a:p>
        </p:txBody>
      </p:sp>
      <p:sp>
        <p:nvSpPr>
          <p:cNvPr id="3" name="Content Placeholder 2"/>
          <p:cNvSpPr>
            <a:spLocks noGrp="1"/>
          </p:cNvSpPr>
          <p:nvPr>
            <p:ph sz="half" idx="1"/>
          </p:nvPr>
        </p:nvSpPr>
        <p:spPr>
          <a:xfrm>
            <a:off x="372140" y="1541722"/>
            <a:ext cx="4092588" cy="5139329"/>
          </a:xfrm>
        </p:spPr>
        <p:txBody>
          <a:bodyPr>
            <a:noAutofit/>
          </a:bodyPr>
          <a:lstStyle/>
          <a:p>
            <a:pPr>
              <a:buNone/>
            </a:pPr>
            <a:r>
              <a:rPr lang="en-US" sz="1200" b="1" dirty="0" smtClean="0">
                <a:latin typeface="Calibri" pitchFamily="34" charset="0"/>
                <a:cs typeface="Calibri" pitchFamily="34" charset="0"/>
              </a:rPr>
              <a:t>GENERAL RECOMMENDATIONS</a:t>
            </a:r>
          </a:p>
          <a:p>
            <a:pPr>
              <a:buNone/>
            </a:pPr>
            <a:endParaRPr lang="en-US" sz="1200" b="1" dirty="0">
              <a:latin typeface="Calibri" pitchFamily="34" charset="0"/>
              <a:cs typeface="Calibri" pitchFamily="34" charset="0"/>
            </a:endParaRPr>
          </a:p>
          <a:p>
            <a:r>
              <a:rPr lang="en-US" sz="1200" b="1" dirty="0">
                <a:latin typeface="Calibri" pitchFamily="34" charset="0"/>
                <a:cs typeface="Calibri" pitchFamily="34" charset="0"/>
              </a:rPr>
              <a:t>Streamline the process within your </a:t>
            </a:r>
            <a:r>
              <a:rPr lang="en-US" sz="1200" b="1" dirty="0" smtClean="0">
                <a:latin typeface="Calibri" pitchFamily="34" charset="0"/>
                <a:cs typeface="Calibri" pitchFamily="34" charset="0"/>
              </a:rPr>
              <a:t>own </a:t>
            </a:r>
            <a:r>
              <a:rPr lang="en-US" sz="1200" b="1" dirty="0">
                <a:latin typeface="Calibri" pitchFamily="34" charset="0"/>
                <a:cs typeface="Calibri" pitchFamily="34" charset="0"/>
              </a:rPr>
              <a:t>library</a:t>
            </a:r>
          </a:p>
          <a:p>
            <a:r>
              <a:rPr lang="en-US" sz="1200" b="1" dirty="0">
                <a:latin typeface="Calibri" pitchFamily="34" charset="0"/>
                <a:cs typeface="Calibri" pitchFamily="34" charset="0"/>
              </a:rPr>
              <a:t>Define performance indicators for service levels and turnaround time and monitor your performance against them</a:t>
            </a:r>
          </a:p>
          <a:p>
            <a:r>
              <a:rPr lang="en-US" sz="1200" b="1" dirty="0">
                <a:latin typeface="Calibri" pitchFamily="34" charset="0"/>
                <a:cs typeface="Calibri" pitchFamily="34" charset="0"/>
              </a:rPr>
              <a:t>Evaluate your own routines and change them accordingly</a:t>
            </a:r>
          </a:p>
          <a:p>
            <a:r>
              <a:rPr lang="en-US" sz="1200" b="1" dirty="0">
                <a:latin typeface="Calibri" pitchFamily="34" charset="0"/>
                <a:cs typeface="Calibri" pitchFamily="34" charset="0"/>
              </a:rPr>
              <a:t>Reduce the number of hands through which the requests are passing</a:t>
            </a:r>
          </a:p>
          <a:p>
            <a:r>
              <a:rPr lang="en-US" sz="1200" b="1" dirty="0">
                <a:latin typeface="Calibri" pitchFamily="34" charset="0"/>
                <a:cs typeface="Calibri" pitchFamily="34" charset="0"/>
              </a:rPr>
              <a:t>All requests should be handled in one electronic system, preferably with the ability to interoperate with other ILL/DD systems</a:t>
            </a:r>
          </a:p>
          <a:p>
            <a:r>
              <a:rPr lang="en-US" sz="1200" b="1" dirty="0">
                <a:latin typeface="Calibri" pitchFamily="34" charset="0"/>
                <a:cs typeface="Calibri" pitchFamily="34" charset="0"/>
              </a:rPr>
              <a:t>Keep statistics to suit national monitoring schemes and local needs</a:t>
            </a:r>
          </a:p>
          <a:p>
            <a:r>
              <a:rPr lang="en-US" sz="1200" b="1" dirty="0">
                <a:latin typeface="Calibri" pitchFamily="34" charset="0"/>
                <a:cs typeface="Calibri" pitchFamily="34" charset="0"/>
              </a:rPr>
              <a:t>Make holdings available on Union Catalogues and keep them up-to-date, with an indication of availability for resource sharing</a:t>
            </a:r>
          </a:p>
          <a:p>
            <a:r>
              <a:rPr lang="en-US" sz="1200" b="1" dirty="0">
                <a:latin typeface="Calibri" pitchFamily="34" charset="0"/>
                <a:cs typeface="Calibri" pitchFamily="34" charset="0"/>
              </a:rPr>
              <a:t>Explore reciprocal arrangements</a:t>
            </a:r>
          </a:p>
          <a:p>
            <a:endParaRPr lang="en-US" sz="1200" b="1" dirty="0" smtClean="0">
              <a:latin typeface="Calibri" pitchFamily="34" charset="0"/>
              <a:cs typeface="Calibri" pitchFamily="34" charset="0"/>
            </a:endParaRPr>
          </a:p>
        </p:txBody>
      </p:sp>
      <p:sp>
        <p:nvSpPr>
          <p:cNvPr id="4" name="Content Placeholder 3"/>
          <p:cNvSpPr>
            <a:spLocks noGrp="1"/>
          </p:cNvSpPr>
          <p:nvPr>
            <p:ph sz="half" idx="2"/>
          </p:nvPr>
        </p:nvSpPr>
        <p:spPr>
          <a:xfrm>
            <a:off x="4648200" y="1541722"/>
            <a:ext cx="4038600" cy="4348716"/>
          </a:xfrm>
        </p:spPr>
        <p:txBody>
          <a:bodyPr>
            <a:normAutofit fontScale="77500" lnSpcReduction="20000"/>
          </a:bodyPr>
          <a:lstStyle/>
          <a:p>
            <a:pPr>
              <a:buNone/>
            </a:pPr>
            <a:endParaRPr lang="en-US" sz="1600" b="1" dirty="0" smtClean="0">
              <a:latin typeface="Calibri" pitchFamily="34" charset="0"/>
              <a:cs typeface="Calibri" pitchFamily="34" charset="0"/>
            </a:endParaRPr>
          </a:p>
          <a:p>
            <a:pPr>
              <a:buNone/>
            </a:pPr>
            <a:r>
              <a:rPr lang="en-US" sz="1600" b="1" dirty="0" smtClean="0">
                <a:latin typeface="Calibri" pitchFamily="34" charset="0"/>
                <a:cs typeface="Calibri" pitchFamily="34" charset="0"/>
              </a:rPr>
              <a:t>STAFF</a:t>
            </a:r>
            <a:endParaRPr lang="en-US" sz="1600" b="1" dirty="0">
              <a:latin typeface="Calibri" pitchFamily="34" charset="0"/>
              <a:cs typeface="Calibri" pitchFamily="34" charset="0"/>
            </a:endParaRPr>
          </a:p>
          <a:p>
            <a:r>
              <a:rPr lang="en-US" sz="1600" b="1" dirty="0">
                <a:latin typeface="Calibri" pitchFamily="34" charset="0"/>
                <a:cs typeface="Calibri" pitchFamily="34" charset="0"/>
              </a:rPr>
              <a:t>Use the expertise of skilled staff members</a:t>
            </a:r>
          </a:p>
          <a:p>
            <a:r>
              <a:rPr lang="en-US" sz="1600" b="1" dirty="0">
                <a:latin typeface="Calibri" pitchFamily="34" charset="0"/>
                <a:cs typeface="Calibri" pitchFamily="34" charset="0"/>
              </a:rPr>
              <a:t>Staff members should continuously be able to develop competencies and be trained in using new tools and resources</a:t>
            </a:r>
          </a:p>
          <a:p>
            <a:r>
              <a:rPr lang="en-US" sz="1600" b="1" dirty="0">
                <a:latin typeface="Calibri" pitchFamily="34" charset="0"/>
                <a:cs typeface="Calibri" pitchFamily="34" charset="0"/>
              </a:rPr>
              <a:t>Encourage the exchange of experience at the local or international level</a:t>
            </a:r>
          </a:p>
          <a:p>
            <a:endParaRPr lang="en-US" sz="1600" b="1" dirty="0">
              <a:latin typeface="Calibri" pitchFamily="34" charset="0"/>
              <a:cs typeface="Calibri" pitchFamily="34" charset="0"/>
            </a:endParaRPr>
          </a:p>
          <a:p>
            <a:pPr>
              <a:buNone/>
            </a:pPr>
            <a:r>
              <a:rPr lang="en-US" sz="1600" b="1" dirty="0" smtClean="0">
                <a:latin typeface="Calibri" pitchFamily="34" charset="0"/>
                <a:cs typeface="Calibri" pitchFamily="34" charset="0"/>
              </a:rPr>
              <a:t>TECHNOLOGY</a:t>
            </a:r>
            <a:endParaRPr lang="en-US" sz="1600" b="1" dirty="0">
              <a:latin typeface="Calibri" pitchFamily="34" charset="0"/>
              <a:cs typeface="Calibri" pitchFamily="34" charset="0"/>
            </a:endParaRPr>
          </a:p>
          <a:p>
            <a:r>
              <a:rPr lang="en-US" sz="1600" b="1" dirty="0">
                <a:latin typeface="Calibri" pitchFamily="34" charset="0"/>
                <a:cs typeface="Calibri" pitchFamily="34" charset="0"/>
              </a:rPr>
              <a:t>Hardware and software must be up-to-date</a:t>
            </a:r>
          </a:p>
          <a:p>
            <a:r>
              <a:rPr lang="en-US" sz="1600" b="1" dirty="0">
                <a:latin typeface="Calibri" pitchFamily="34" charset="0"/>
                <a:cs typeface="Calibri" pitchFamily="34" charset="0"/>
              </a:rPr>
              <a:t>Encourage users to submit requests electronically</a:t>
            </a:r>
          </a:p>
          <a:p>
            <a:r>
              <a:rPr lang="en-US" sz="1600" b="1" dirty="0">
                <a:latin typeface="Calibri" pitchFamily="34" charset="0"/>
                <a:cs typeface="Calibri" pitchFamily="34" charset="0"/>
              </a:rPr>
              <a:t>Give the end users the ability to check the status of requests online</a:t>
            </a:r>
          </a:p>
          <a:p>
            <a:r>
              <a:rPr lang="en-US" sz="1600" b="1" dirty="0">
                <a:latin typeface="Calibri" pitchFamily="34" charset="0"/>
                <a:cs typeface="Calibri" pitchFamily="34" charset="0"/>
              </a:rPr>
              <a:t>Handle all communication about requests </a:t>
            </a:r>
            <a:r>
              <a:rPr lang="en-US" sz="1600" b="1" dirty="0" smtClean="0">
                <a:latin typeface="Calibri" pitchFamily="34" charset="0"/>
                <a:cs typeface="Calibri" pitchFamily="34" charset="0"/>
              </a:rPr>
              <a:t>electronically</a:t>
            </a:r>
          </a:p>
          <a:p>
            <a:endParaRPr lang="en-US" sz="1600" b="1" dirty="0">
              <a:latin typeface="Calibri" pitchFamily="34" charset="0"/>
              <a:cs typeface="Calibri" pitchFamily="34" charset="0"/>
            </a:endParaRPr>
          </a:p>
          <a:p>
            <a:pPr>
              <a:buNone/>
            </a:pPr>
            <a:r>
              <a:rPr lang="en-US" sz="1600" b="1" dirty="0" smtClean="0">
                <a:latin typeface="Calibri" pitchFamily="34" charset="0"/>
                <a:cs typeface="Calibri" pitchFamily="34" charset="0"/>
              </a:rPr>
              <a:t>USERS</a:t>
            </a:r>
            <a:endParaRPr lang="en-US" sz="1600" b="1" dirty="0">
              <a:latin typeface="Calibri" pitchFamily="34" charset="0"/>
              <a:cs typeface="Calibri" pitchFamily="34" charset="0"/>
            </a:endParaRPr>
          </a:p>
          <a:p>
            <a:r>
              <a:rPr lang="en-US" sz="1600" b="1" dirty="0">
                <a:latin typeface="Calibri" pitchFamily="34" charset="0"/>
                <a:cs typeface="Calibri" pitchFamily="34" charset="0"/>
              </a:rPr>
              <a:t>Focus on the needs and preferences of the end user</a:t>
            </a:r>
          </a:p>
          <a:p>
            <a:r>
              <a:rPr lang="en-US" sz="1600" b="1" dirty="0">
                <a:latin typeface="Calibri" pitchFamily="34" charset="0"/>
                <a:cs typeface="Calibri" pitchFamily="34" charset="0"/>
              </a:rPr>
              <a:t>Perform user surveys on a regular basis</a:t>
            </a:r>
          </a:p>
          <a:p>
            <a:endParaRPr lang="en-US" b="1" dirty="0" smtClean="0">
              <a:latin typeface="Calibri" pitchFamily="34" charset="0"/>
              <a:cs typeface="Calibri" pitchFamily="34" charset="0"/>
            </a:endParaRPr>
          </a:p>
          <a:p>
            <a:endParaRPr lang="en-US" b="1" dirty="0">
              <a:latin typeface="Calibri" pitchFamily="34" charset="0"/>
              <a:cs typeface="Calibri" pitchFamily="34" charset="0"/>
            </a:endParaRPr>
          </a:p>
        </p:txBody>
      </p:sp>
    </p:spTree>
    <p:extLst>
      <p:ext uri="{BB962C8B-B14F-4D97-AF65-F5344CB8AC3E}">
        <p14:creationId xmlns:p14="http://schemas.microsoft.com/office/powerpoint/2010/main" val="284050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06" y="85078"/>
            <a:ext cx="7868093" cy="1605499"/>
          </a:xfrm>
        </p:spPr>
        <p:txBody>
          <a:bodyPr>
            <a:noAutofit/>
          </a:bodyPr>
          <a:lstStyle/>
          <a:p>
            <a:pPr algn="ctr"/>
            <a:r>
              <a:rPr lang="en-US" sz="3600" b="1" u="sng" dirty="0" smtClean="0">
                <a:solidFill>
                  <a:schemeClr val="bg1"/>
                </a:solidFill>
                <a:latin typeface="Calibri" pitchFamily="34" charset="0"/>
                <a:cs typeface="Calibri" pitchFamily="34" charset="0"/>
              </a:rPr>
              <a:t>IFLA</a:t>
            </a:r>
            <a:r>
              <a:rPr lang="en-US" sz="3600" dirty="0"/>
              <a:t/>
            </a:r>
            <a:br>
              <a:rPr lang="en-US" sz="3600" dirty="0"/>
            </a:br>
            <a:endParaRPr lang="en-US" sz="3600" dirty="0"/>
          </a:p>
        </p:txBody>
      </p:sp>
      <p:sp>
        <p:nvSpPr>
          <p:cNvPr id="3" name="Content Placeholder 2"/>
          <p:cNvSpPr>
            <a:spLocks noGrp="1"/>
          </p:cNvSpPr>
          <p:nvPr>
            <p:ph sz="half" idx="1"/>
          </p:nvPr>
        </p:nvSpPr>
        <p:spPr>
          <a:xfrm>
            <a:off x="457200" y="1181100"/>
            <a:ext cx="4007528" cy="5640711"/>
          </a:xfrm>
        </p:spPr>
        <p:txBody>
          <a:bodyPr>
            <a:normAutofit fontScale="25000" lnSpcReduction="20000"/>
          </a:bodyPr>
          <a:lstStyle/>
          <a:p>
            <a:pPr>
              <a:buNone/>
            </a:pPr>
            <a:r>
              <a:rPr lang="en-US" sz="5600" b="1" dirty="0" smtClean="0">
                <a:latin typeface="Calibri" pitchFamily="34" charset="0"/>
                <a:cs typeface="Calibri" pitchFamily="34" charset="0"/>
              </a:rPr>
              <a:t>RECOMMENDATIONS </a:t>
            </a:r>
            <a:r>
              <a:rPr lang="en-US" sz="5600" b="1" dirty="0">
                <a:latin typeface="Calibri" pitchFamily="34" charset="0"/>
                <a:cs typeface="Calibri" pitchFamily="34" charset="0"/>
              </a:rPr>
              <a:t>FOR THE </a:t>
            </a:r>
            <a:r>
              <a:rPr lang="en-US" sz="5600" b="1" dirty="0" smtClean="0">
                <a:latin typeface="Calibri" pitchFamily="34" charset="0"/>
                <a:cs typeface="Calibri" pitchFamily="34" charset="0"/>
              </a:rPr>
              <a:t>REQUESTING LIBRARY</a:t>
            </a:r>
          </a:p>
          <a:p>
            <a:pPr>
              <a:buNone/>
            </a:pPr>
            <a:endParaRPr lang="en-US" sz="5600" b="1" dirty="0">
              <a:latin typeface="Calibri" pitchFamily="34" charset="0"/>
              <a:cs typeface="Calibri" pitchFamily="34" charset="0"/>
            </a:endParaRPr>
          </a:p>
          <a:p>
            <a:r>
              <a:rPr lang="en-US" sz="5600" b="1" dirty="0">
                <a:latin typeface="Calibri" pitchFamily="34" charset="0"/>
                <a:cs typeface="Calibri" pitchFamily="34" charset="0"/>
              </a:rPr>
              <a:t>ILL should be an integrated part of the Library's service to users</a:t>
            </a:r>
          </a:p>
          <a:p>
            <a:r>
              <a:rPr lang="en-US" sz="5600" b="1" dirty="0">
                <a:latin typeface="Calibri" pitchFamily="34" charset="0"/>
                <a:cs typeface="Calibri" pitchFamily="34" charset="0"/>
              </a:rPr>
              <a:t>Introduce new technology in all processes</a:t>
            </a:r>
          </a:p>
          <a:p>
            <a:r>
              <a:rPr lang="en-US" sz="5600" b="1" dirty="0">
                <a:latin typeface="Calibri" pitchFamily="34" charset="0"/>
                <a:cs typeface="Calibri" pitchFamily="34" charset="0"/>
              </a:rPr>
              <a:t>Do not limit unreasonably the number of requests from users</a:t>
            </a:r>
          </a:p>
          <a:p>
            <a:r>
              <a:rPr lang="en-US" sz="5600" b="1" dirty="0">
                <a:latin typeface="Calibri" pitchFamily="34" charset="0"/>
                <a:cs typeface="Calibri" pitchFamily="34" charset="0"/>
              </a:rPr>
              <a:t>Involve the end user as much as possible in requesting</a:t>
            </a:r>
          </a:p>
          <a:p>
            <a:r>
              <a:rPr lang="en-US" sz="5600" b="1" dirty="0">
                <a:latin typeface="Calibri" pitchFamily="34" charset="0"/>
                <a:cs typeface="Calibri" pitchFamily="34" charset="0"/>
              </a:rPr>
              <a:t>Give end users access to union catalogues with requesting facilities</a:t>
            </a:r>
          </a:p>
          <a:p>
            <a:r>
              <a:rPr lang="en-US" sz="5600" b="1" dirty="0">
                <a:latin typeface="Calibri" pitchFamily="34" charset="0"/>
                <a:cs typeface="Calibri" pitchFamily="34" charset="0"/>
              </a:rPr>
              <a:t>Process requests from end users quickly</a:t>
            </a:r>
          </a:p>
          <a:p>
            <a:r>
              <a:rPr lang="en-US" sz="5600" b="1" dirty="0">
                <a:latin typeface="Calibri" pitchFamily="34" charset="0"/>
                <a:cs typeface="Calibri" pitchFamily="34" charset="0"/>
              </a:rPr>
              <a:t>Use your experience to select supplying libraries according to speed of service and cost</a:t>
            </a:r>
          </a:p>
          <a:p>
            <a:r>
              <a:rPr lang="en-US" sz="5600" b="1" dirty="0">
                <a:latin typeface="Calibri" pitchFamily="34" charset="0"/>
                <a:cs typeface="Calibri" pitchFamily="34" charset="0"/>
              </a:rPr>
              <a:t>Adhere to conditions of suppliers and treat material with care</a:t>
            </a:r>
          </a:p>
          <a:p>
            <a:r>
              <a:rPr lang="en-US" sz="5600" b="1" dirty="0">
                <a:latin typeface="Calibri" pitchFamily="34" charset="0"/>
                <a:cs typeface="Calibri" pitchFamily="34" charset="0"/>
              </a:rPr>
              <a:t>Offer IFLA vouchers as payment</a:t>
            </a:r>
          </a:p>
          <a:p>
            <a:r>
              <a:rPr lang="en-US" sz="5600" b="1" dirty="0">
                <a:latin typeface="Calibri" pitchFamily="34" charset="0"/>
                <a:cs typeface="Calibri" pitchFamily="34" charset="0"/>
              </a:rPr>
              <a:t>Deliver the material as fast as possible to the end user</a:t>
            </a:r>
          </a:p>
          <a:p>
            <a:r>
              <a:rPr lang="en-US" sz="5600" b="1" dirty="0">
                <a:latin typeface="Calibri" pitchFamily="34" charset="0"/>
                <a:cs typeface="Calibri" pitchFamily="34" charset="0"/>
              </a:rPr>
              <a:t>Send copies electronically if at all possible</a:t>
            </a:r>
          </a:p>
          <a:p>
            <a:r>
              <a:rPr lang="en-US" sz="5600" b="1" dirty="0">
                <a:latin typeface="Calibri" pitchFamily="34" charset="0"/>
                <a:cs typeface="Calibri" pitchFamily="34" charset="0"/>
              </a:rPr>
              <a:t>Check speed of supply on a regular basis</a:t>
            </a:r>
          </a:p>
          <a:p>
            <a:endParaRPr lang="en-US" sz="4800" dirty="0"/>
          </a:p>
        </p:txBody>
      </p:sp>
      <p:sp>
        <p:nvSpPr>
          <p:cNvPr id="4" name="Content Placeholder 3"/>
          <p:cNvSpPr>
            <a:spLocks noGrp="1"/>
          </p:cNvSpPr>
          <p:nvPr>
            <p:ph sz="half" idx="2"/>
          </p:nvPr>
        </p:nvSpPr>
        <p:spPr>
          <a:xfrm>
            <a:off x="4648200" y="857250"/>
            <a:ext cx="4038600" cy="5540502"/>
          </a:xfrm>
        </p:spPr>
        <p:txBody>
          <a:bodyPr>
            <a:normAutofit fontScale="25000" lnSpcReduction="20000"/>
          </a:bodyPr>
          <a:lstStyle/>
          <a:p>
            <a:pPr>
              <a:buNone/>
            </a:pPr>
            <a:endParaRPr lang="en-US" sz="7200" b="1" dirty="0" smtClean="0">
              <a:latin typeface="Calibri" pitchFamily="34" charset="0"/>
              <a:cs typeface="Calibri" pitchFamily="34" charset="0"/>
            </a:endParaRPr>
          </a:p>
          <a:p>
            <a:pPr>
              <a:buNone/>
            </a:pPr>
            <a:r>
              <a:rPr lang="en-US" sz="7200" b="1" dirty="0" smtClean="0">
                <a:latin typeface="Calibri" pitchFamily="34" charset="0"/>
                <a:cs typeface="Calibri" pitchFamily="34" charset="0"/>
              </a:rPr>
              <a:t>RECOMMENDATIONS </a:t>
            </a:r>
            <a:r>
              <a:rPr lang="en-US" sz="7200" b="1" dirty="0">
                <a:latin typeface="Calibri" pitchFamily="34" charset="0"/>
                <a:cs typeface="Calibri" pitchFamily="34" charset="0"/>
              </a:rPr>
              <a:t>FOR THE SUPPLYING LIBRARY</a:t>
            </a:r>
          </a:p>
          <a:p>
            <a:endParaRPr lang="en-US" sz="7200" b="1" dirty="0">
              <a:latin typeface="Calibri" pitchFamily="34" charset="0"/>
              <a:cs typeface="Calibri" pitchFamily="34" charset="0"/>
            </a:endParaRPr>
          </a:p>
          <a:p>
            <a:r>
              <a:rPr lang="en-US" sz="7200" b="1" dirty="0">
                <a:latin typeface="Calibri" pitchFamily="34" charset="0"/>
                <a:cs typeface="Calibri" pitchFamily="34" charset="0"/>
              </a:rPr>
              <a:t>Use experienced staff to collect requested material from your collections in order to </a:t>
            </a:r>
            <a:r>
              <a:rPr lang="en-US" sz="7200" b="1" dirty="0" smtClean="0">
                <a:latin typeface="Calibri" pitchFamily="34" charset="0"/>
                <a:cs typeface="Calibri" pitchFamily="34" charset="0"/>
              </a:rPr>
              <a:t>minimize </a:t>
            </a:r>
            <a:r>
              <a:rPr lang="en-US" sz="7200" b="1" dirty="0">
                <a:latin typeface="Calibri" pitchFamily="34" charset="0"/>
                <a:cs typeface="Calibri" pitchFamily="34" charset="0"/>
              </a:rPr>
              <a:t>mistakes</a:t>
            </a:r>
          </a:p>
          <a:p>
            <a:r>
              <a:rPr lang="en-US" sz="7200" b="1" dirty="0">
                <a:latin typeface="Calibri" pitchFamily="34" charset="0"/>
                <a:cs typeface="Calibri" pitchFamily="34" charset="0"/>
              </a:rPr>
              <a:t>Use the fastest delivery methods</a:t>
            </a:r>
          </a:p>
          <a:p>
            <a:r>
              <a:rPr lang="en-US" sz="7200" b="1" dirty="0">
                <a:latin typeface="Calibri" pitchFamily="34" charset="0"/>
                <a:cs typeface="Calibri" pitchFamily="34" charset="0"/>
              </a:rPr>
              <a:t>Try to satisfy requests in the best possible way</a:t>
            </a:r>
          </a:p>
          <a:p>
            <a:r>
              <a:rPr lang="en-US" sz="7200" b="1" dirty="0">
                <a:latin typeface="Calibri" pitchFamily="34" charset="0"/>
                <a:cs typeface="Calibri" pitchFamily="34" charset="0"/>
              </a:rPr>
              <a:t>Be sure that your </a:t>
            </a:r>
            <a:r>
              <a:rPr lang="en-US" sz="7200" b="1" dirty="0" smtClean="0">
                <a:latin typeface="Calibri" pitchFamily="34" charset="0"/>
                <a:cs typeface="Calibri" pitchFamily="34" charset="0"/>
              </a:rPr>
              <a:t>license </a:t>
            </a:r>
            <a:r>
              <a:rPr lang="en-US" sz="7200" b="1" dirty="0">
                <a:latin typeface="Calibri" pitchFamily="34" charset="0"/>
                <a:cs typeface="Calibri" pitchFamily="34" charset="0"/>
              </a:rPr>
              <a:t>agreements for your e-resources will allow ILL/DD</a:t>
            </a:r>
          </a:p>
          <a:p>
            <a:r>
              <a:rPr lang="en-US" sz="7200" b="1" dirty="0">
                <a:latin typeface="Calibri" pitchFamily="34" charset="0"/>
                <a:cs typeface="Calibri" pitchFamily="34" charset="0"/>
              </a:rPr>
              <a:t>Create online order forms and/or interoperate with other ILL/DD systems</a:t>
            </a:r>
          </a:p>
          <a:p>
            <a:r>
              <a:rPr lang="en-US" sz="7200" b="1" dirty="0">
                <a:latin typeface="Calibri" pitchFamily="34" charset="0"/>
                <a:cs typeface="Calibri" pitchFamily="34" charset="0"/>
              </a:rPr>
              <a:t>Make your library's lending policies available on your web site and in policy directories</a:t>
            </a:r>
          </a:p>
          <a:p>
            <a:r>
              <a:rPr lang="en-US" sz="7200" b="1" dirty="0">
                <a:latin typeface="Calibri" pitchFamily="34" charset="0"/>
                <a:cs typeface="Calibri" pitchFamily="34" charset="0"/>
                <a:hlinkClick r:id="rId3"/>
              </a:rPr>
              <a:t>Accept IFLA vouchers</a:t>
            </a:r>
            <a:endParaRPr lang="en-US" sz="7200" b="1" dirty="0">
              <a:latin typeface="Calibri" pitchFamily="34" charset="0"/>
              <a:cs typeface="Calibri" pitchFamily="34" charset="0"/>
            </a:endParaRPr>
          </a:p>
          <a:p>
            <a:endParaRPr lang="en-US" dirty="0"/>
          </a:p>
          <a:p>
            <a:endParaRPr lang="en-US" dirty="0"/>
          </a:p>
          <a:p>
            <a:endParaRPr lang="en-US" dirty="0"/>
          </a:p>
        </p:txBody>
      </p:sp>
    </p:spTree>
    <p:extLst>
      <p:ext uri="{BB962C8B-B14F-4D97-AF65-F5344CB8AC3E}">
        <p14:creationId xmlns:p14="http://schemas.microsoft.com/office/powerpoint/2010/main" val="2984723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391247"/>
            <a:ext cx="8183880" cy="1392865"/>
          </a:xfrm>
        </p:spPr>
        <p:txBody>
          <a:bodyPr>
            <a:noAutofit/>
          </a:bodyPr>
          <a:lstStyle/>
          <a:p>
            <a:r>
              <a:rPr lang="en-US" sz="6600" dirty="0" smtClean="0">
                <a:latin typeface="Calibri" pitchFamily="34" charset="0"/>
                <a:cs typeface="Calibri" pitchFamily="34" charset="0"/>
              </a:rPr>
              <a:t>American Library Association</a:t>
            </a:r>
            <a:endParaRPr lang="en-US" sz="6600" dirty="0">
              <a:latin typeface="Calibri" pitchFamily="34" charset="0"/>
              <a:cs typeface="Calibri" pitchFamily="34" charset="0"/>
            </a:endParaRPr>
          </a:p>
        </p:txBody>
      </p:sp>
    </p:spTree>
    <p:extLst>
      <p:ext uri="{BB962C8B-B14F-4D97-AF65-F5344CB8AC3E}">
        <p14:creationId xmlns:p14="http://schemas.microsoft.com/office/powerpoint/2010/main" val="88540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4352" y="0"/>
            <a:ext cx="8172448" cy="1251062"/>
          </a:xfrm>
        </p:spPr>
        <p:txBody>
          <a:bodyPr>
            <a:normAutofit/>
          </a:bodyPr>
          <a:lstStyle/>
          <a:p>
            <a:pPr algn="ctr"/>
            <a:r>
              <a:rPr lang="en-US" sz="4400" b="1" u="sng" dirty="0" smtClean="0">
                <a:solidFill>
                  <a:schemeClr val="bg1"/>
                </a:solidFill>
                <a:latin typeface="Calibri" pitchFamily="34" charset="0"/>
                <a:cs typeface="Calibri" pitchFamily="34" charset="0"/>
              </a:rPr>
              <a:t>American Library Association</a:t>
            </a:r>
            <a:r>
              <a:rPr lang="en-US" sz="4400" b="1" dirty="0" smtClean="0">
                <a:solidFill>
                  <a:schemeClr val="bg1"/>
                </a:solidFill>
                <a:latin typeface="Calibri" pitchFamily="34" charset="0"/>
                <a:cs typeface="Calibri" pitchFamily="34" charset="0"/>
              </a:rPr>
              <a:t> </a:t>
            </a:r>
            <a:endParaRPr lang="en-US" sz="4400" b="1" u="sng" dirty="0">
              <a:solidFill>
                <a:schemeClr val="bg1"/>
              </a:solidFill>
              <a:latin typeface="Calibri" pitchFamily="34" charset="0"/>
              <a:cs typeface="Calibri" pitchFamily="34" charset="0"/>
            </a:endParaRPr>
          </a:p>
        </p:txBody>
      </p:sp>
      <p:sp>
        <p:nvSpPr>
          <p:cNvPr id="6" name="Content Placeholder 5"/>
          <p:cNvSpPr>
            <a:spLocks noGrp="1"/>
          </p:cNvSpPr>
          <p:nvPr>
            <p:ph sz="half" idx="1"/>
          </p:nvPr>
        </p:nvSpPr>
        <p:spPr>
          <a:xfrm>
            <a:off x="514352" y="1251062"/>
            <a:ext cx="3931920" cy="4739616"/>
          </a:xfrm>
        </p:spPr>
        <p:txBody>
          <a:bodyPr>
            <a:normAutofit fontScale="92500" lnSpcReduction="10000"/>
          </a:bodyPr>
          <a:lstStyle/>
          <a:p>
            <a:pPr marL="114300" lvl="1" indent="0">
              <a:buClr>
                <a:schemeClr val="accent1"/>
              </a:buClr>
              <a:buNone/>
            </a:pPr>
            <a:endParaRPr lang="en-US" sz="2200" dirty="0">
              <a:latin typeface="Calibri" pitchFamily="34" charset="0"/>
              <a:cs typeface="Calibri" pitchFamily="34" charset="0"/>
            </a:endParaRPr>
          </a:p>
          <a:p>
            <a:pPr marL="114300" lvl="1" indent="0">
              <a:buClr>
                <a:schemeClr val="accent1"/>
              </a:buClr>
              <a:buNone/>
            </a:pPr>
            <a:r>
              <a:rPr lang="en-US" sz="2600" b="1" dirty="0" smtClean="0">
                <a:latin typeface="Calibri" pitchFamily="34" charset="0"/>
                <a:cs typeface="Calibri" pitchFamily="34" charset="0"/>
              </a:rPr>
              <a:t>Reference and User Service (RUSA)</a:t>
            </a:r>
            <a:endParaRPr lang="en-US" sz="2600" b="1" dirty="0">
              <a:latin typeface="Calibri" pitchFamily="34" charset="0"/>
              <a:cs typeface="Calibri" pitchFamily="34" charset="0"/>
            </a:endParaRPr>
          </a:p>
          <a:p>
            <a:pPr marL="617220" lvl="2">
              <a:buClr>
                <a:schemeClr val="accent1"/>
              </a:buClr>
            </a:pPr>
            <a:r>
              <a:rPr lang="en-US" sz="2600" b="1" dirty="0" smtClean="0">
                <a:latin typeface="Calibri" pitchFamily="34" charset="0"/>
                <a:cs typeface="Calibri" pitchFamily="34" charset="0"/>
              </a:rPr>
              <a:t>Sharing and Transforming Access to Resource (STARS)</a:t>
            </a:r>
            <a:endParaRPr lang="en-US" sz="2600" b="1" dirty="0">
              <a:latin typeface="Calibri" pitchFamily="34" charset="0"/>
              <a:cs typeface="Calibri" pitchFamily="34" charset="0"/>
            </a:endParaRPr>
          </a:p>
          <a:p>
            <a:pPr marL="617220" lvl="2">
              <a:buClr>
                <a:schemeClr val="accent1"/>
              </a:buClr>
            </a:pPr>
            <a:r>
              <a:rPr lang="en-US" sz="2600" b="1" dirty="0" smtClean="0">
                <a:latin typeface="Calibri" pitchFamily="34" charset="0"/>
                <a:cs typeface="Calibri" pitchFamily="34" charset="0"/>
              </a:rPr>
              <a:t>ILL Code</a:t>
            </a:r>
          </a:p>
          <a:p>
            <a:pPr marL="617220" lvl="2">
              <a:buClr>
                <a:schemeClr val="accent1"/>
              </a:buClr>
            </a:pPr>
            <a:r>
              <a:rPr lang="en-US" sz="2600" b="1" dirty="0" smtClean="0">
                <a:latin typeface="Calibri" pitchFamily="34" charset="0"/>
                <a:cs typeface="Calibri" pitchFamily="34" charset="0"/>
              </a:rPr>
              <a:t>STAR Checklist </a:t>
            </a:r>
            <a:endParaRPr lang="en-US" sz="2600" b="1" dirty="0">
              <a:latin typeface="Calibri" pitchFamily="34" charset="0"/>
              <a:cs typeface="Calibri" pitchFamily="34" charset="0"/>
            </a:endParaRPr>
          </a:p>
          <a:p>
            <a:endParaRPr lang="en-US" sz="2600" dirty="0" smtClean="0">
              <a:latin typeface="Calibri" pitchFamily="34" charset="0"/>
              <a:cs typeface="Calibri" pitchFamily="34" charset="0"/>
            </a:endParaRPr>
          </a:p>
          <a:p>
            <a:pPr marL="114300" lvl="1" indent="0">
              <a:buClr>
                <a:schemeClr val="accent1"/>
              </a:buClr>
              <a:buNone/>
            </a:pPr>
            <a:endParaRPr lang="en-US" sz="2600" u="sng" dirty="0" smtClean="0">
              <a:latin typeface="Calibri" pitchFamily="34" charset="0"/>
              <a:cs typeface="Calibri" pitchFamily="34" charset="0"/>
            </a:endParaRPr>
          </a:p>
          <a:p>
            <a:pPr marL="114300" lvl="1" indent="0">
              <a:buClr>
                <a:schemeClr val="accent1"/>
              </a:buClr>
              <a:buNone/>
            </a:pPr>
            <a:r>
              <a:rPr lang="en-US" sz="2600" b="1" u="sng" dirty="0" smtClean="0">
                <a:latin typeface="Calibri" pitchFamily="34" charset="0"/>
                <a:cs typeface="Calibri" pitchFamily="34" charset="0"/>
              </a:rPr>
              <a:t>Interlibrary </a:t>
            </a:r>
            <a:r>
              <a:rPr lang="en-US" sz="2600" b="1" u="sng" dirty="0">
                <a:latin typeface="Calibri" pitchFamily="34" charset="0"/>
                <a:cs typeface="Calibri" pitchFamily="34" charset="0"/>
              </a:rPr>
              <a:t>Loan Practices Handbook</a:t>
            </a:r>
            <a:endParaRPr lang="en-US" sz="2600" b="1" dirty="0">
              <a:latin typeface="Calibri" pitchFamily="34" charset="0"/>
              <a:cs typeface="Calibri" pitchFamily="34" charset="0"/>
            </a:endParaRPr>
          </a:p>
          <a:p>
            <a:pPr marL="617220" lvl="2">
              <a:buClr>
                <a:schemeClr val="accent1"/>
              </a:buClr>
            </a:pPr>
            <a:r>
              <a:rPr lang="en-US" sz="2600" dirty="0">
                <a:latin typeface="Calibri" pitchFamily="34" charset="0"/>
                <a:cs typeface="Calibri" pitchFamily="34" charset="0"/>
              </a:rPr>
              <a:t>2011, Third Edition</a:t>
            </a:r>
          </a:p>
          <a:p>
            <a:endParaRPr lang="en-US" dirty="0"/>
          </a:p>
        </p:txBody>
      </p:sp>
      <p:pic>
        <p:nvPicPr>
          <p:cNvPr id="8" name="Content Placeholder 7" descr="stars_bar.jpg"/>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56150" y="1676401"/>
            <a:ext cx="3930650" cy="476249"/>
          </a:xfrm>
        </p:spPr>
      </p:pic>
      <p:pic>
        <p:nvPicPr>
          <p:cNvPr id="9" name="Picture 8" descr="handbook.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9992" y="2667001"/>
            <a:ext cx="2053697" cy="2781300"/>
          </a:xfrm>
          <a:prstGeom prst="rect">
            <a:avLst/>
          </a:prstGeom>
        </p:spPr>
      </p:pic>
    </p:spTree>
    <p:extLst>
      <p:ext uri="{BB962C8B-B14F-4D97-AF65-F5344CB8AC3E}">
        <p14:creationId xmlns:p14="http://schemas.microsoft.com/office/powerpoint/2010/main" val="2045164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0352"/>
            <a:ext cx="8183880" cy="777453"/>
          </a:xfrm>
        </p:spPr>
        <p:txBody>
          <a:bodyPr>
            <a:noAutofit/>
          </a:bodyPr>
          <a:lstStyle/>
          <a:p>
            <a:pPr algn="ctr"/>
            <a:r>
              <a:rPr lang="en-US" sz="4800" u="sng" dirty="0" smtClean="0">
                <a:solidFill>
                  <a:schemeClr val="bg1"/>
                </a:solidFill>
                <a:latin typeface="Calibri" pitchFamily="34" charset="0"/>
                <a:cs typeface="Calibri" pitchFamily="34" charset="0"/>
              </a:rPr>
              <a:t>ALA RUSA webinar</a:t>
            </a:r>
            <a:endParaRPr lang="en-US" sz="4800"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502920" y="1573618"/>
            <a:ext cx="8183880" cy="4136066"/>
          </a:xfrm>
        </p:spPr>
        <p:txBody>
          <a:bodyPr>
            <a:normAutofit fontScale="92500" lnSpcReduction="20000"/>
          </a:bodyPr>
          <a:lstStyle/>
          <a:p>
            <a:pPr marL="0" indent="0">
              <a:buNone/>
            </a:pPr>
            <a:r>
              <a:rPr lang="en-US" b="1" dirty="0">
                <a:latin typeface="Calibri" pitchFamily="34" charset="0"/>
                <a:cs typeface="Calibri" pitchFamily="34" charset="0"/>
              </a:rPr>
              <a:t>Interlibrary Loan 101: April 22 - May 19, 2013</a:t>
            </a:r>
            <a:br>
              <a:rPr lang="en-US" b="1" dirty="0">
                <a:latin typeface="Calibri" pitchFamily="34" charset="0"/>
                <a:cs typeface="Calibri" pitchFamily="34" charset="0"/>
              </a:rPr>
            </a:br>
            <a:r>
              <a:rPr lang="en-US" b="1" dirty="0">
                <a:latin typeface="Calibri" pitchFamily="34" charset="0"/>
                <a:cs typeface="Calibri" pitchFamily="34" charset="0"/>
              </a:rPr>
              <a:t>Live Sessions on Mon and Wed, 1-2p.m. Central </a:t>
            </a:r>
            <a:r>
              <a:rPr lang="en-US" b="1" dirty="0" smtClean="0">
                <a:latin typeface="Calibri" pitchFamily="34" charset="0"/>
                <a:cs typeface="Calibri" pitchFamily="34" charset="0"/>
              </a:rPr>
              <a:t>Time</a:t>
            </a:r>
          </a:p>
          <a:p>
            <a:pPr marL="0" indent="0">
              <a:buNone/>
            </a:pPr>
            <a:r>
              <a:rPr lang="en-US" b="1" dirty="0">
                <a:latin typeface="Calibri" pitchFamily="34" charset="0"/>
                <a:cs typeface="Calibri" pitchFamily="34" charset="0"/>
              </a:rPr>
              <a:t/>
            </a:r>
            <a:br>
              <a:rPr lang="en-US" b="1" dirty="0">
                <a:latin typeface="Calibri" pitchFamily="34" charset="0"/>
                <a:cs typeface="Calibri" pitchFamily="34" charset="0"/>
              </a:rPr>
            </a:br>
            <a:r>
              <a:rPr lang="en-US" b="1" dirty="0" smtClean="0">
                <a:latin typeface="Calibri" pitchFamily="34" charset="0"/>
                <a:cs typeface="Calibri" pitchFamily="34" charset="0"/>
              </a:rPr>
              <a:t>	Topics </a:t>
            </a:r>
            <a:r>
              <a:rPr lang="en-US" b="1" dirty="0">
                <a:latin typeface="Calibri" pitchFamily="34" charset="0"/>
                <a:cs typeface="Calibri" pitchFamily="34" charset="0"/>
              </a:rPr>
              <a:t>covered: ILL process, policies and </a:t>
            </a:r>
            <a:r>
              <a:rPr lang="en-US" b="1" dirty="0" smtClean="0">
                <a:latin typeface="Calibri" pitchFamily="34" charset="0"/>
                <a:cs typeface="Calibri" pitchFamily="34" charset="0"/>
              </a:rPr>
              <a:t>	procedures </a:t>
            </a:r>
            <a:r>
              <a:rPr lang="en-US" b="1" dirty="0">
                <a:latin typeface="Calibri" pitchFamily="34" charset="0"/>
                <a:cs typeface="Calibri" pitchFamily="34" charset="0"/>
              </a:rPr>
              <a:t>from both the borrowing and </a:t>
            </a:r>
            <a:r>
              <a:rPr lang="en-US" b="1" dirty="0" smtClean="0">
                <a:latin typeface="Calibri" pitchFamily="34" charset="0"/>
                <a:cs typeface="Calibri" pitchFamily="34" charset="0"/>
              </a:rPr>
              <a:t>	lending perspectives</a:t>
            </a:r>
            <a:r>
              <a:rPr lang="en-US" b="1" dirty="0">
                <a:latin typeface="Calibri" pitchFamily="34" charset="0"/>
                <a:cs typeface="Calibri" pitchFamily="34" charset="0"/>
              </a:rPr>
              <a:t>, copyright law and </a:t>
            </a:r>
            <a:r>
              <a:rPr lang="en-US" b="1" dirty="0" smtClean="0">
                <a:latin typeface="Calibri" pitchFamily="34" charset="0"/>
                <a:cs typeface="Calibri" pitchFamily="34" charset="0"/>
              </a:rPr>
              <a:t>	licensing </a:t>
            </a:r>
            <a:r>
              <a:rPr lang="en-US" b="1" dirty="0">
                <a:latin typeface="Calibri" pitchFamily="34" charset="0"/>
                <a:cs typeface="Calibri" pitchFamily="34" charset="0"/>
              </a:rPr>
              <a:t>impacts </a:t>
            </a:r>
            <a:r>
              <a:rPr lang="en-US" b="1" dirty="0" smtClean="0">
                <a:latin typeface="Calibri" pitchFamily="34" charset="0"/>
                <a:cs typeface="Calibri" pitchFamily="34" charset="0"/>
              </a:rPr>
              <a:t>on </a:t>
            </a:r>
            <a:r>
              <a:rPr lang="en-US" b="1" dirty="0">
                <a:latin typeface="Calibri" pitchFamily="34" charset="0"/>
                <a:cs typeface="Calibri" pitchFamily="34" charset="0"/>
              </a:rPr>
              <a:t>ILL, and ILL resources </a:t>
            </a:r>
            <a:r>
              <a:rPr lang="en-US" b="1" dirty="0" smtClean="0">
                <a:latin typeface="Calibri" pitchFamily="34" charset="0"/>
                <a:cs typeface="Calibri" pitchFamily="34" charset="0"/>
              </a:rPr>
              <a:t>and 	systems</a:t>
            </a:r>
            <a:r>
              <a:rPr lang="en-US" b="1" dirty="0">
                <a:latin typeface="Calibri" pitchFamily="34" charset="0"/>
                <a:cs typeface="Calibri" pitchFamily="34" charset="0"/>
              </a:rPr>
              <a:t>. </a:t>
            </a:r>
            <a:r>
              <a:rPr lang="en-US" b="1" dirty="0" smtClean="0">
                <a:latin typeface="Calibri" pitchFamily="34" charset="0"/>
                <a:cs typeface="Calibri" pitchFamily="34" charset="0"/>
              </a:rPr>
              <a:t>Participants </a:t>
            </a:r>
            <a:r>
              <a:rPr lang="en-US" b="1" dirty="0">
                <a:latin typeface="Calibri" pitchFamily="34" charset="0"/>
                <a:cs typeface="Calibri" pitchFamily="34" charset="0"/>
              </a:rPr>
              <a:t>will learn </a:t>
            </a:r>
            <a:r>
              <a:rPr lang="en-US" b="1" dirty="0" smtClean="0">
                <a:latin typeface="Calibri" pitchFamily="34" charset="0"/>
                <a:cs typeface="Calibri" pitchFamily="34" charset="0"/>
              </a:rPr>
              <a:t>standard </a:t>
            </a:r>
            <a:r>
              <a:rPr lang="en-US" b="1" dirty="0">
                <a:latin typeface="Calibri" pitchFamily="34" charset="0"/>
                <a:cs typeface="Calibri" pitchFamily="34" charset="0"/>
              </a:rPr>
              <a:t>practices, </a:t>
            </a:r>
            <a:r>
              <a:rPr lang="en-US" b="1" dirty="0" smtClean="0">
                <a:latin typeface="Calibri" pitchFamily="34" charset="0"/>
                <a:cs typeface="Calibri" pitchFamily="34" charset="0"/>
              </a:rPr>
              <a:t>	gain </a:t>
            </a:r>
            <a:r>
              <a:rPr lang="en-US" b="1" dirty="0">
                <a:latin typeface="Calibri" pitchFamily="34" charset="0"/>
                <a:cs typeface="Calibri" pitchFamily="34" charset="0"/>
              </a:rPr>
              <a:t>an </a:t>
            </a:r>
            <a:r>
              <a:rPr lang="en-US" b="1" dirty="0" smtClean="0">
                <a:latin typeface="Calibri" pitchFamily="34" charset="0"/>
                <a:cs typeface="Calibri" pitchFamily="34" charset="0"/>
              </a:rPr>
              <a:t>overview </a:t>
            </a:r>
            <a:r>
              <a:rPr lang="en-US" b="1" dirty="0">
                <a:latin typeface="Calibri" pitchFamily="34" charset="0"/>
                <a:cs typeface="Calibri" pitchFamily="34" charset="0"/>
              </a:rPr>
              <a:t>of </a:t>
            </a:r>
            <a:r>
              <a:rPr lang="en-US" b="1" dirty="0" smtClean="0">
                <a:latin typeface="Calibri" pitchFamily="34" charset="0"/>
                <a:cs typeface="Calibri" pitchFamily="34" charset="0"/>
              </a:rPr>
              <a:t>emerging </a:t>
            </a:r>
            <a:r>
              <a:rPr lang="en-US" b="1" dirty="0">
                <a:latin typeface="Calibri" pitchFamily="34" charset="0"/>
                <a:cs typeface="Calibri" pitchFamily="34" charset="0"/>
              </a:rPr>
              <a:t>trends, and practice </a:t>
            </a:r>
            <a:r>
              <a:rPr lang="en-US" b="1" dirty="0" smtClean="0">
                <a:latin typeface="Calibri" pitchFamily="34" charset="0"/>
                <a:cs typeface="Calibri" pitchFamily="34" charset="0"/>
              </a:rPr>
              <a:t>	writing policies </a:t>
            </a:r>
            <a:r>
              <a:rPr lang="en-US" b="1" dirty="0">
                <a:latin typeface="Calibri" pitchFamily="34" charset="0"/>
                <a:cs typeface="Calibri" pitchFamily="34" charset="0"/>
              </a:rPr>
              <a:t>for interlibrary borrowing and </a:t>
            </a:r>
            <a:r>
              <a:rPr lang="en-US" b="1" dirty="0" smtClean="0">
                <a:latin typeface="Calibri" pitchFamily="34" charset="0"/>
                <a:cs typeface="Calibri" pitchFamily="34" charset="0"/>
              </a:rPr>
              <a:t>	lending.</a:t>
            </a:r>
            <a:r>
              <a:rPr lang="en-US" dirty="0"/>
              <a:t/>
            </a:r>
            <a:br>
              <a:rPr lang="en-US" dirty="0"/>
            </a:br>
            <a:r>
              <a:rPr lang="en-US" dirty="0" smtClean="0"/>
              <a:t> </a:t>
            </a:r>
            <a:endParaRPr lang="en-US" dirty="0"/>
          </a:p>
        </p:txBody>
      </p:sp>
    </p:spTree>
    <p:extLst>
      <p:ext uri="{BB962C8B-B14F-4D97-AF65-F5344CB8AC3E}">
        <p14:creationId xmlns:p14="http://schemas.microsoft.com/office/powerpoint/2010/main" val="1809883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65674"/>
            <a:ext cx="8183880" cy="1414131"/>
          </a:xfrm>
        </p:spPr>
        <p:txBody>
          <a:bodyPr>
            <a:normAutofit/>
          </a:bodyPr>
          <a:lstStyle/>
          <a:p>
            <a:r>
              <a:rPr lang="en-US" sz="6600" dirty="0" smtClean="0">
                <a:latin typeface="Calibri" pitchFamily="34" charset="0"/>
                <a:cs typeface="Calibri" pitchFamily="34" charset="0"/>
              </a:rPr>
              <a:t>The IDS Project</a:t>
            </a:r>
            <a:endParaRPr lang="en-US" sz="6600" dirty="0">
              <a:latin typeface="Calibri" pitchFamily="34" charset="0"/>
              <a:cs typeface="Calibri" pitchFamily="34" charset="0"/>
            </a:endParaRPr>
          </a:p>
        </p:txBody>
      </p:sp>
    </p:spTree>
    <p:extLst>
      <p:ext uri="{BB962C8B-B14F-4D97-AF65-F5344CB8AC3E}">
        <p14:creationId xmlns:p14="http://schemas.microsoft.com/office/powerpoint/2010/main" val="1817396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8425543" cy="1307805"/>
          </a:xfrm>
        </p:spPr>
        <p:txBody>
          <a:bodyPr>
            <a:normAutofit/>
          </a:bodyPr>
          <a:lstStyle/>
          <a:p>
            <a:pPr algn="ctr"/>
            <a:r>
              <a:rPr lang="en-US" sz="4800" u="sng" dirty="0" smtClean="0">
                <a:solidFill>
                  <a:schemeClr val="bg1"/>
                </a:solidFill>
                <a:latin typeface="Calibri" pitchFamily="34" charset="0"/>
                <a:cs typeface="Calibri" pitchFamily="34" charset="0"/>
              </a:rPr>
              <a:t>IDS Project</a:t>
            </a:r>
            <a:r>
              <a:rPr lang="en-US" sz="4800" dirty="0" smtClean="0">
                <a:solidFill>
                  <a:schemeClr val="bg1"/>
                </a:solidFill>
                <a:latin typeface="Calibri" pitchFamily="34" charset="0"/>
                <a:cs typeface="Calibri" pitchFamily="34" charset="0"/>
              </a:rPr>
              <a:t> </a:t>
            </a:r>
            <a:endParaRPr lang="en-US" sz="4800" i="1"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57200" y="1473958"/>
            <a:ext cx="8272130" cy="5384041"/>
          </a:xfrm>
        </p:spPr>
        <p:txBody>
          <a:bodyPr>
            <a:noAutofit/>
          </a:bodyPr>
          <a:lstStyle/>
          <a:p>
            <a:pPr>
              <a:buNone/>
            </a:pPr>
            <a:r>
              <a:rPr lang="en-US" sz="1800" b="1" dirty="0" smtClean="0">
                <a:latin typeface="Calibri" pitchFamily="34" charset="0"/>
                <a:cs typeface="Calibri" pitchFamily="34" charset="0"/>
              </a:rPr>
              <a:t>Best Practices Institute</a:t>
            </a:r>
          </a:p>
          <a:p>
            <a:pPr lvl="1"/>
            <a:r>
              <a:rPr lang="en-US" sz="1800" b="1" dirty="0">
                <a:latin typeface="Calibri" pitchFamily="34" charset="0"/>
                <a:cs typeface="Calibri" pitchFamily="34" charset="0"/>
                <a:hlinkClick r:id="rId3"/>
              </a:rPr>
              <a:t>http://www.idsproject.org/Tools/</a:t>
            </a:r>
            <a:r>
              <a:rPr lang="en-US" sz="1800" b="1" dirty="0" smtClean="0">
                <a:latin typeface="Calibri" pitchFamily="34" charset="0"/>
                <a:cs typeface="Calibri" pitchFamily="34" charset="0"/>
                <a:hlinkClick r:id="rId3"/>
              </a:rPr>
              <a:t>BestPractices.aspx</a:t>
            </a:r>
            <a:r>
              <a:rPr lang="en-US" sz="1800" b="1" dirty="0" smtClean="0">
                <a:latin typeface="Calibri" pitchFamily="34" charset="0"/>
                <a:cs typeface="Calibri" pitchFamily="34" charset="0"/>
              </a:rPr>
              <a:t> </a:t>
            </a:r>
          </a:p>
          <a:p>
            <a:pPr lvl="1"/>
            <a:r>
              <a:rPr lang="en-US" sz="1800" b="1" dirty="0" smtClean="0">
                <a:latin typeface="Calibri" pitchFamily="34" charset="0"/>
                <a:cs typeface="Calibri" pitchFamily="34" charset="0"/>
              </a:rPr>
              <a:t>Held during the 2011 IDS Conference</a:t>
            </a:r>
            <a:endParaRPr lang="en-US" sz="1800" b="1" dirty="0">
              <a:latin typeface="Calibri" pitchFamily="34" charset="0"/>
              <a:cs typeface="Calibri" pitchFamily="34" charset="0"/>
              <a:hlinkClick r:id="rId4"/>
            </a:endParaRPr>
          </a:p>
          <a:p>
            <a:pPr lvl="2"/>
            <a:r>
              <a:rPr lang="en-US" sz="1800" b="1" dirty="0">
                <a:latin typeface="Calibri" pitchFamily="34" charset="0"/>
                <a:cs typeface="Calibri" pitchFamily="34" charset="0"/>
              </a:rPr>
              <a:t>Borrowing: Request Processing: Automation &amp; Strategies</a:t>
            </a:r>
          </a:p>
          <a:p>
            <a:pPr lvl="2"/>
            <a:r>
              <a:rPr lang="en-US" sz="1800" b="1" dirty="0">
                <a:latin typeface="Calibri" pitchFamily="34" charset="0"/>
                <a:cs typeface="Calibri" pitchFamily="34" charset="0"/>
              </a:rPr>
              <a:t>Borrowing: Effective Post-Receipt Workflow</a:t>
            </a:r>
          </a:p>
          <a:p>
            <a:pPr lvl="2"/>
            <a:r>
              <a:rPr lang="en-US" sz="1800" b="1" dirty="0">
                <a:latin typeface="Calibri" pitchFamily="34" charset="0"/>
                <a:cs typeface="Calibri" pitchFamily="34" charset="0"/>
              </a:rPr>
              <a:t>Borrowing: Special Messages &amp; Connection Manager</a:t>
            </a:r>
          </a:p>
          <a:p>
            <a:pPr lvl="2"/>
            <a:r>
              <a:rPr lang="en-US" sz="1800" b="1" dirty="0">
                <a:latin typeface="Calibri" pitchFamily="34" charset="0"/>
                <a:cs typeface="Calibri" pitchFamily="34" charset="0"/>
              </a:rPr>
              <a:t>Document Delivery: Sustainable Workflow</a:t>
            </a:r>
          </a:p>
          <a:p>
            <a:pPr lvl="2"/>
            <a:r>
              <a:rPr lang="en-US" sz="1800" b="1" dirty="0">
                <a:latin typeface="Calibri" pitchFamily="34" charset="0"/>
                <a:cs typeface="Calibri" pitchFamily="34" charset="0"/>
              </a:rPr>
              <a:t>Lending: Setting a Solid Foundation</a:t>
            </a:r>
          </a:p>
          <a:p>
            <a:pPr lvl="2"/>
            <a:r>
              <a:rPr lang="en-US" sz="1800" b="1" dirty="0">
                <a:latin typeface="Calibri" pitchFamily="34" charset="0"/>
                <a:cs typeface="Calibri" pitchFamily="34" charset="0"/>
              </a:rPr>
              <a:t>Lending: Improving Workflow without Sacrificing Quality</a:t>
            </a:r>
          </a:p>
          <a:p>
            <a:pPr>
              <a:buNone/>
            </a:pPr>
            <a:r>
              <a:rPr lang="en-US" sz="1800" b="1" dirty="0">
                <a:latin typeface="Calibri" pitchFamily="34" charset="0"/>
                <a:cs typeface="Calibri" pitchFamily="34" charset="0"/>
              </a:rPr>
              <a:t>Workbook</a:t>
            </a:r>
          </a:p>
          <a:p>
            <a:pPr lvl="1"/>
            <a:r>
              <a:rPr lang="en-US" sz="1800" i="1" dirty="0" smtClean="0">
                <a:latin typeface="Calibri" pitchFamily="34" charset="0"/>
                <a:cs typeface="Calibri" pitchFamily="34" charset="0"/>
                <a:hlinkClick r:id="rId5"/>
              </a:rPr>
              <a:t>Download </a:t>
            </a:r>
            <a:r>
              <a:rPr lang="en-US" sz="1800" i="1" dirty="0">
                <a:latin typeface="Calibri" pitchFamily="34" charset="0"/>
                <a:cs typeface="Calibri" pitchFamily="34" charset="0"/>
                <a:hlinkClick r:id="rId5"/>
              </a:rPr>
              <a:t>the workbook (pdf, 10MB).</a:t>
            </a:r>
            <a:endParaRPr lang="en-US" sz="1800" dirty="0">
              <a:latin typeface="Calibri" pitchFamily="34" charset="0"/>
              <a:cs typeface="Calibri" pitchFamily="34" charset="0"/>
              <a:hlinkClick r:id="rId5"/>
            </a:endParaRPr>
          </a:p>
          <a:p>
            <a:pPr lvl="1"/>
            <a:r>
              <a:rPr lang="en-US" sz="1800" b="1" dirty="0">
                <a:latin typeface="Calibri" pitchFamily="34" charset="0"/>
                <a:cs typeface="Calibri" pitchFamily="34" charset="0"/>
                <a:hlinkClick r:id="rId6"/>
              </a:rPr>
              <a:t>View the workbook's accompanying links.</a:t>
            </a:r>
            <a:endParaRPr lang="en-US" sz="1800" dirty="0">
              <a:latin typeface="Calibri" pitchFamily="34" charset="0"/>
              <a:cs typeface="Calibri" pitchFamily="34" charset="0"/>
            </a:endParaRPr>
          </a:p>
        </p:txBody>
      </p:sp>
    </p:spTree>
    <p:extLst>
      <p:ext uri="{BB962C8B-B14F-4D97-AF65-F5344CB8AC3E}">
        <p14:creationId xmlns:p14="http://schemas.microsoft.com/office/powerpoint/2010/main" val="1064262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502920" y="3067051"/>
            <a:ext cx="8183880" cy="2727694"/>
          </a:xfrm>
        </p:spPr>
        <p:txBody>
          <a:bodyPr>
            <a:noAutofit/>
          </a:bodyPr>
          <a:lstStyle/>
          <a:p>
            <a:r>
              <a:rPr lang="en-US" sz="5400" dirty="0" smtClean="0">
                <a:latin typeface="Calibri" pitchFamily="34" charset="0"/>
                <a:cs typeface="Calibri" pitchFamily="34" charset="0"/>
              </a:rPr>
              <a:t>Rethinking </a:t>
            </a:r>
            <a:br>
              <a:rPr lang="en-US" sz="5400" dirty="0" smtClean="0">
                <a:latin typeface="Calibri" pitchFamily="34" charset="0"/>
                <a:cs typeface="Calibri" pitchFamily="34" charset="0"/>
              </a:rPr>
            </a:br>
            <a:r>
              <a:rPr lang="en-US" sz="5400" dirty="0" smtClean="0">
                <a:latin typeface="Calibri" pitchFamily="34" charset="0"/>
                <a:cs typeface="Calibri" pitchFamily="34" charset="0"/>
              </a:rPr>
              <a:t>Resource </a:t>
            </a:r>
            <a:br>
              <a:rPr lang="en-US" sz="5400" dirty="0" smtClean="0">
                <a:latin typeface="Calibri" pitchFamily="34" charset="0"/>
                <a:cs typeface="Calibri" pitchFamily="34" charset="0"/>
              </a:rPr>
            </a:br>
            <a:r>
              <a:rPr lang="en-US" sz="5400" dirty="0" smtClean="0">
                <a:latin typeface="Calibri" pitchFamily="34" charset="0"/>
                <a:cs typeface="Calibri" pitchFamily="34" charset="0"/>
              </a:rPr>
              <a:t>Sharing Initiative </a:t>
            </a:r>
            <a:endParaRPr lang="en-US" sz="5400" dirty="0">
              <a:latin typeface="Calibri" pitchFamily="34" charset="0"/>
              <a:cs typeface="Calibri" pitchFamily="34" charset="0"/>
            </a:endParaRPr>
          </a:p>
        </p:txBody>
      </p:sp>
      <p:pic>
        <p:nvPicPr>
          <p:cNvPr id="3" name="Content Placeholder 5" descr="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5181" y="3372290"/>
            <a:ext cx="1552354" cy="1541721"/>
          </a:xfrm>
          <a:prstGeom prst="rect">
            <a:avLst/>
          </a:prstGeom>
        </p:spPr>
      </p:pic>
    </p:spTree>
    <p:extLst>
      <p:ext uri="{BB962C8B-B14F-4D97-AF65-F5344CB8AC3E}">
        <p14:creationId xmlns:p14="http://schemas.microsoft.com/office/powerpoint/2010/main" val="1729373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405" y="152400"/>
            <a:ext cx="8293396" cy="1134140"/>
          </a:xfrm>
        </p:spPr>
        <p:txBody>
          <a:bodyPr>
            <a:noAutofit/>
          </a:bodyPr>
          <a:lstStyle/>
          <a:p>
            <a:pPr lvl="1" algn="ctr"/>
            <a:r>
              <a:rPr lang="en-US" sz="3600" b="1" dirty="0" smtClean="0">
                <a:solidFill>
                  <a:schemeClr val="bg1"/>
                </a:solidFill>
                <a:latin typeface="+mj-lt"/>
              </a:rPr>
              <a:t/>
            </a:r>
            <a:br>
              <a:rPr lang="en-US" sz="3600" b="1" dirty="0" smtClean="0">
                <a:solidFill>
                  <a:schemeClr val="bg1"/>
                </a:solidFill>
                <a:latin typeface="+mj-lt"/>
              </a:rPr>
            </a:br>
            <a:r>
              <a:rPr lang="en-US" sz="3600" b="1" dirty="0">
                <a:solidFill>
                  <a:schemeClr val="bg1"/>
                </a:solidFill>
                <a:latin typeface="+mj-lt"/>
              </a:rPr>
              <a:t/>
            </a:r>
            <a:br>
              <a:rPr lang="en-US" sz="3600" b="1" dirty="0">
                <a:solidFill>
                  <a:schemeClr val="bg1"/>
                </a:solidFill>
                <a:latin typeface="+mj-lt"/>
              </a:rPr>
            </a:br>
            <a:r>
              <a:rPr lang="en-US" sz="3600" dirty="0" smtClean="0">
                <a:solidFill>
                  <a:schemeClr val="bg1"/>
                </a:solidFill>
                <a:latin typeface="+mj-lt"/>
              </a:rPr>
              <a:t/>
            </a:r>
            <a:br>
              <a:rPr lang="en-US" sz="3600" dirty="0" smtClean="0">
                <a:solidFill>
                  <a:schemeClr val="bg1"/>
                </a:solidFill>
                <a:latin typeface="+mj-lt"/>
              </a:rPr>
            </a:br>
            <a:r>
              <a:rPr lang="en-US" sz="3600" dirty="0" smtClean="0">
                <a:solidFill>
                  <a:schemeClr val="bg1"/>
                </a:solidFill>
                <a:latin typeface="+mj-lt"/>
              </a:rPr>
              <a:t/>
            </a:r>
            <a:br>
              <a:rPr lang="en-US" sz="3600" dirty="0" smtClean="0">
                <a:solidFill>
                  <a:schemeClr val="bg1"/>
                </a:solidFill>
                <a:latin typeface="+mj-lt"/>
              </a:rPr>
            </a:br>
            <a:r>
              <a:rPr lang="en-US" sz="2800" b="1" u="sng" dirty="0" smtClean="0">
                <a:solidFill>
                  <a:schemeClr val="bg1"/>
                </a:solidFill>
                <a:latin typeface="Calibri" pitchFamily="34" charset="0"/>
                <a:cs typeface="Calibri" pitchFamily="34" charset="0"/>
              </a:rPr>
              <a:t>Rethinking Resource Sharing </a:t>
            </a:r>
            <a:br>
              <a:rPr lang="en-US" sz="2800" b="1" u="sng" dirty="0" smtClean="0">
                <a:solidFill>
                  <a:schemeClr val="bg1"/>
                </a:solidFill>
                <a:latin typeface="Calibri" pitchFamily="34" charset="0"/>
                <a:cs typeface="Calibri" pitchFamily="34" charset="0"/>
              </a:rPr>
            </a:br>
            <a:r>
              <a:rPr lang="en-US" sz="2800" b="1" u="sng" dirty="0" smtClean="0">
                <a:solidFill>
                  <a:schemeClr val="bg1"/>
                </a:solidFill>
                <a:latin typeface="Calibri" pitchFamily="34" charset="0"/>
                <a:cs typeface="Calibri" pitchFamily="34" charset="0"/>
              </a:rPr>
              <a:t>Initiative Manifesto</a:t>
            </a:r>
            <a:endParaRPr lang="en-US" sz="2800" b="1" u="sng" dirty="0">
              <a:solidFill>
                <a:schemeClr val="bg1"/>
              </a:solidFill>
              <a:latin typeface="Calibri" pitchFamily="34" charset="0"/>
              <a:cs typeface="Calibri" pitchFamily="34" charset="0"/>
            </a:endParaRPr>
          </a:p>
        </p:txBody>
      </p:sp>
      <p:sp>
        <p:nvSpPr>
          <p:cNvPr id="3" name="Content Placeholder 2"/>
          <p:cNvSpPr>
            <a:spLocks noGrp="1"/>
          </p:cNvSpPr>
          <p:nvPr>
            <p:ph sz="half" idx="1"/>
          </p:nvPr>
        </p:nvSpPr>
        <p:spPr>
          <a:xfrm>
            <a:off x="393404" y="1286541"/>
            <a:ext cx="8293397" cy="4904710"/>
          </a:xfrm>
        </p:spPr>
        <p:txBody>
          <a:bodyPr>
            <a:noAutofit/>
          </a:bodyPr>
          <a:lstStyle/>
          <a:p>
            <a:r>
              <a:rPr lang="en-US" sz="1800" b="1" dirty="0" smtClean="0">
                <a:latin typeface="Calibri" pitchFamily="34" charset="0"/>
                <a:cs typeface="Calibri" pitchFamily="34" charset="0"/>
              </a:rPr>
              <a:t>Restrictions </a:t>
            </a:r>
            <a:r>
              <a:rPr lang="en-US" sz="1800" b="1" dirty="0">
                <a:latin typeface="Calibri" pitchFamily="34" charset="0"/>
                <a:cs typeface="Calibri" pitchFamily="34" charset="0"/>
              </a:rPr>
              <a:t>shall only be imposed as necessary by individual institutions </a:t>
            </a:r>
            <a:endParaRPr lang="en-US" sz="1800" b="1" dirty="0" smtClean="0">
              <a:latin typeface="Calibri" pitchFamily="34" charset="0"/>
              <a:cs typeface="Calibri" pitchFamily="34" charset="0"/>
            </a:endParaRPr>
          </a:p>
          <a:p>
            <a:endParaRPr lang="en-US" sz="1800" b="1" dirty="0">
              <a:latin typeface="Calibri" pitchFamily="34" charset="0"/>
              <a:cs typeface="Calibri" pitchFamily="34" charset="0"/>
            </a:endParaRPr>
          </a:p>
          <a:p>
            <a:r>
              <a:rPr lang="en-US" sz="1800" b="1" dirty="0" smtClean="0">
                <a:latin typeface="Calibri" pitchFamily="34" charset="0"/>
                <a:cs typeface="Calibri" pitchFamily="34" charset="0"/>
              </a:rPr>
              <a:t>Library </a:t>
            </a:r>
            <a:r>
              <a:rPr lang="en-US" sz="1800" b="1" dirty="0">
                <a:latin typeface="Calibri" pitchFamily="34" charset="0"/>
                <a:cs typeface="Calibri" pitchFamily="34" charset="0"/>
              </a:rPr>
              <a:t>users shall be given appropriate </a:t>
            </a:r>
            <a:r>
              <a:rPr lang="en-US" sz="1800" b="1" dirty="0" smtClean="0">
                <a:latin typeface="Calibri" pitchFamily="34" charset="0"/>
                <a:cs typeface="Calibri" pitchFamily="34" charset="0"/>
              </a:rPr>
              <a:t>options</a:t>
            </a:r>
          </a:p>
          <a:p>
            <a:endParaRPr lang="en-US" sz="1800" b="1" dirty="0">
              <a:latin typeface="Calibri" pitchFamily="34" charset="0"/>
              <a:cs typeface="Calibri" pitchFamily="34" charset="0"/>
            </a:endParaRPr>
          </a:p>
          <a:p>
            <a:r>
              <a:rPr lang="en-US" sz="1800" b="1" dirty="0">
                <a:latin typeface="Calibri" pitchFamily="34" charset="0"/>
                <a:cs typeface="Calibri" pitchFamily="34" charset="0"/>
              </a:rPr>
              <a:t>Global access to sharable resources shall be </a:t>
            </a:r>
            <a:r>
              <a:rPr lang="en-US" sz="1800" b="1" dirty="0" smtClean="0">
                <a:latin typeface="Calibri" pitchFamily="34" charset="0"/>
                <a:cs typeface="Calibri" pitchFamily="34" charset="0"/>
              </a:rPr>
              <a:t>encouraged</a:t>
            </a:r>
          </a:p>
          <a:p>
            <a:endParaRPr lang="en-US" sz="1800" b="1" dirty="0" smtClean="0">
              <a:latin typeface="Calibri" pitchFamily="34" charset="0"/>
              <a:cs typeface="Calibri" pitchFamily="34" charset="0"/>
            </a:endParaRPr>
          </a:p>
          <a:p>
            <a:r>
              <a:rPr lang="en-US" sz="1800" b="1" dirty="0" smtClean="0">
                <a:latin typeface="Calibri" pitchFamily="34" charset="0"/>
                <a:cs typeface="Calibri" pitchFamily="34" charset="0"/>
              </a:rPr>
              <a:t>Sharable </a:t>
            </a:r>
            <a:r>
              <a:rPr lang="en-US" sz="1800" b="1" dirty="0">
                <a:latin typeface="Calibri" pitchFamily="34" charset="0"/>
                <a:cs typeface="Calibri" pitchFamily="34" charset="0"/>
              </a:rPr>
              <a:t>resources shall include those held in cultural institutions of all </a:t>
            </a:r>
            <a:r>
              <a:rPr lang="en-US" sz="1800" b="1" dirty="0" smtClean="0">
                <a:latin typeface="Calibri" pitchFamily="34" charset="0"/>
                <a:cs typeface="Calibri" pitchFamily="34" charset="0"/>
              </a:rPr>
              <a:t>sorts </a:t>
            </a:r>
          </a:p>
          <a:p>
            <a:endParaRPr lang="en-US" sz="1800" b="1" dirty="0" smtClean="0">
              <a:latin typeface="Calibri" pitchFamily="34" charset="0"/>
              <a:cs typeface="Calibri" pitchFamily="34" charset="0"/>
            </a:endParaRPr>
          </a:p>
          <a:p>
            <a:r>
              <a:rPr lang="en-US" sz="1800" b="1" dirty="0" smtClean="0">
                <a:latin typeface="Calibri" pitchFamily="34" charset="0"/>
                <a:cs typeface="Calibri" pitchFamily="34" charset="0"/>
              </a:rPr>
              <a:t>Reference </a:t>
            </a:r>
            <a:r>
              <a:rPr lang="en-US" sz="1800" b="1" dirty="0">
                <a:latin typeface="Calibri" pitchFamily="34" charset="0"/>
                <a:cs typeface="Calibri" pitchFamily="34" charset="0"/>
              </a:rPr>
              <a:t>services are a vital component to resource sharing and delivery </a:t>
            </a:r>
            <a:r>
              <a:rPr lang="en-US" sz="1800" b="1" dirty="0" smtClean="0">
                <a:latin typeface="Calibri" pitchFamily="34" charset="0"/>
                <a:cs typeface="Calibri" pitchFamily="34" charset="0"/>
              </a:rPr>
              <a:t> </a:t>
            </a:r>
          </a:p>
          <a:p>
            <a:endParaRPr lang="en-US" sz="1800" b="1" dirty="0">
              <a:latin typeface="Calibri" pitchFamily="34" charset="0"/>
              <a:cs typeface="Calibri" pitchFamily="34" charset="0"/>
            </a:endParaRPr>
          </a:p>
          <a:p>
            <a:r>
              <a:rPr lang="en-US" sz="1800" b="1" dirty="0">
                <a:latin typeface="Calibri" pitchFamily="34" charset="0"/>
                <a:cs typeface="Calibri" pitchFamily="34" charset="0"/>
              </a:rPr>
              <a:t>Libraries should offer service at a fair price </a:t>
            </a:r>
            <a:endParaRPr lang="en-US" sz="1800" b="1" dirty="0" smtClean="0">
              <a:latin typeface="Calibri" pitchFamily="34" charset="0"/>
              <a:cs typeface="Calibri" pitchFamily="34" charset="0"/>
            </a:endParaRPr>
          </a:p>
          <a:p>
            <a:endParaRPr lang="en-US" sz="1800" b="1" dirty="0">
              <a:latin typeface="Calibri" pitchFamily="34" charset="0"/>
              <a:cs typeface="Calibri" pitchFamily="34" charset="0"/>
            </a:endParaRPr>
          </a:p>
          <a:p>
            <a:r>
              <a:rPr lang="en-US" sz="1800" b="1" dirty="0" smtClean="0">
                <a:latin typeface="Calibri" pitchFamily="34" charset="0"/>
                <a:cs typeface="Calibri" pitchFamily="34" charset="0"/>
              </a:rPr>
              <a:t>Library </a:t>
            </a:r>
            <a:r>
              <a:rPr lang="en-US" sz="1800" b="1" dirty="0">
                <a:latin typeface="Calibri" pitchFamily="34" charset="0"/>
                <a:cs typeface="Calibri" pitchFamily="34" charset="0"/>
              </a:rPr>
              <a:t>registration should be as easy as signing up for commercial web based services. </a:t>
            </a:r>
          </a:p>
        </p:txBody>
      </p:sp>
    </p:spTree>
    <p:extLst>
      <p:ext uri="{BB962C8B-B14F-4D97-AF65-F5344CB8AC3E}">
        <p14:creationId xmlns:p14="http://schemas.microsoft.com/office/powerpoint/2010/main" val="37132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5400" dirty="0" smtClean="0">
                <a:latin typeface="Calibri" pitchFamily="34" charset="0"/>
                <a:cs typeface="Calibri" pitchFamily="34" charset="0"/>
              </a:rPr>
              <a:t>The STAR Checklist of </a:t>
            </a:r>
            <a:br>
              <a:rPr lang="en-US" sz="5400" dirty="0" smtClean="0">
                <a:latin typeface="Calibri" pitchFamily="34" charset="0"/>
                <a:cs typeface="Calibri" pitchFamily="34" charset="0"/>
              </a:rPr>
            </a:br>
            <a:r>
              <a:rPr lang="en-US" sz="5400" dirty="0" smtClean="0">
                <a:latin typeface="Calibri" pitchFamily="34" charset="0"/>
                <a:cs typeface="Calibri" pitchFamily="34" charset="0"/>
              </a:rPr>
              <a:t>Best Practices in Library Resource Sharing</a:t>
            </a:r>
            <a:endParaRPr lang="en-US" sz="5400" dirty="0">
              <a:latin typeface="Calibri" pitchFamily="34" charset="0"/>
              <a:cs typeface="Calibri" pitchFamily="34" charset="0"/>
            </a:endParaRPr>
          </a:p>
        </p:txBody>
      </p:sp>
    </p:spTree>
    <p:extLst>
      <p:ext uri="{BB962C8B-B14F-4D97-AF65-F5344CB8AC3E}">
        <p14:creationId xmlns:p14="http://schemas.microsoft.com/office/powerpoint/2010/main" val="3400411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033" y="680484"/>
            <a:ext cx="7251404" cy="808073"/>
          </a:xfrm>
        </p:spPr>
        <p:txBody>
          <a:bodyPr>
            <a:noAutofit/>
          </a:bodyPr>
          <a:lstStyle/>
          <a:p>
            <a:pPr algn="ctr"/>
            <a:r>
              <a:rPr lang="en-US" sz="4800" b="1" u="sng" dirty="0" smtClean="0">
                <a:solidFill>
                  <a:schemeClr val="bg1"/>
                </a:solidFill>
                <a:latin typeface="Calibri" pitchFamily="34" charset="0"/>
                <a:cs typeface="Calibri" pitchFamily="34" charset="0"/>
              </a:rPr>
              <a:t>The Information Landscape</a:t>
            </a:r>
            <a:endParaRPr lang="en-US" sz="48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542261" y="1488557"/>
            <a:ext cx="8102010" cy="4747649"/>
          </a:xfrm>
        </p:spPr>
        <p:txBody>
          <a:bodyPr>
            <a:normAutofit/>
          </a:bodyPr>
          <a:lstStyle/>
          <a:p>
            <a:pPr>
              <a:buNone/>
            </a:pPr>
            <a:endParaRPr lang="en-US" b="1" dirty="0" smtClean="0"/>
          </a:p>
          <a:p>
            <a:r>
              <a:rPr lang="en-US" b="1" dirty="0" smtClean="0">
                <a:latin typeface="Calibri" pitchFamily="34" charset="0"/>
                <a:cs typeface="Calibri" pitchFamily="34" charset="0"/>
              </a:rPr>
              <a:t>Technology</a:t>
            </a:r>
            <a:endParaRPr lang="en-US" b="1" dirty="0">
              <a:latin typeface="Calibri" pitchFamily="34" charset="0"/>
              <a:cs typeface="Calibri" pitchFamily="34" charset="0"/>
            </a:endParaRPr>
          </a:p>
          <a:p>
            <a:r>
              <a:rPr lang="en-US" b="1" dirty="0" smtClean="0">
                <a:latin typeface="Calibri" pitchFamily="34" charset="0"/>
                <a:cs typeface="Calibri" pitchFamily="34" charset="0"/>
              </a:rPr>
              <a:t>Print and Digital Information</a:t>
            </a:r>
          </a:p>
          <a:p>
            <a:r>
              <a:rPr lang="en-US" b="1" dirty="0" smtClean="0">
                <a:latin typeface="Calibri" pitchFamily="34" charset="0"/>
                <a:cs typeface="Calibri" pitchFamily="34" charset="0"/>
              </a:rPr>
              <a:t>Legal</a:t>
            </a:r>
          </a:p>
          <a:p>
            <a:r>
              <a:rPr lang="en-US" b="1" dirty="0" smtClean="0">
                <a:latin typeface="Calibri" pitchFamily="34" charset="0"/>
                <a:cs typeface="Calibri" pitchFamily="34" charset="0"/>
              </a:rPr>
              <a:t>Global</a:t>
            </a:r>
          </a:p>
          <a:p>
            <a:r>
              <a:rPr lang="en-US" b="1" dirty="0" smtClean="0">
                <a:latin typeface="Calibri" pitchFamily="34" charset="0"/>
                <a:cs typeface="Calibri" pitchFamily="34" charset="0"/>
              </a:rPr>
              <a:t>Economic</a:t>
            </a:r>
          </a:p>
          <a:p>
            <a:endParaRPr lang="en-US" b="1" dirty="0">
              <a:latin typeface="Calibri" pitchFamily="34" charset="0"/>
              <a:cs typeface="Calibri" pitchFamily="34" charset="0"/>
            </a:endParaRPr>
          </a:p>
          <a:p>
            <a:pPr marL="0" indent="0">
              <a:buNone/>
            </a:pPr>
            <a:endParaRPr lang="en-US" b="1" dirty="0" smtClean="0"/>
          </a:p>
          <a:p>
            <a:endParaRPr lang="en-US" b="1" dirty="0" smtClean="0"/>
          </a:p>
        </p:txBody>
      </p:sp>
    </p:spTree>
    <p:extLst>
      <p:ext uri="{BB962C8B-B14F-4D97-AF65-F5344CB8AC3E}">
        <p14:creationId xmlns:p14="http://schemas.microsoft.com/office/powerpoint/2010/main" val="84382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380" y="265813"/>
            <a:ext cx="7974419" cy="1124837"/>
          </a:xfrm>
        </p:spPr>
        <p:txBody>
          <a:bodyPr>
            <a:normAutofit/>
          </a:bodyPr>
          <a:lstStyle/>
          <a:p>
            <a:pPr algn="ctr"/>
            <a:r>
              <a:rPr lang="en-US" sz="3600" b="1" u="sng" dirty="0" smtClean="0">
                <a:solidFill>
                  <a:schemeClr val="bg1"/>
                </a:solidFill>
                <a:latin typeface="Calibri" pitchFamily="34" charset="0"/>
                <a:cs typeface="Calibri" pitchFamily="34" charset="0"/>
              </a:rPr>
              <a:t>Brought to you by ALA and RRSI</a:t>
            </a:r>
            <a:endParaRPr lang="en-US" sz="3600" b="1" u="sng" dirty="0">
              <a:solidFill>
                <a:schemeClr val="bg1"/>
              </a:solidFill>
              <a:latin typeface="Calibri" pitchFamily="34" charset="0"/>
              <a:cs typeface="Calibri" pitchFamily="34" charset="0"/>
            </a:endParaRPr>
          </a:p>
        </p:txBody>
      </p:sp>
      <p:sp>
        <p:nvSpPr>
          <p:cNvPr id="3" name="Content Placeholder 2"/>
          <p:cNvSpPr>
            <a:spLocks noGrp="1"/>
          </p:cNvSpPr>
          <p:nvPr>
            <p:ph sz="half" idx="1"/>
          </p:nvPr>
        </p:nvSpPr>
        <p:spPr>
          <a:xfrm>
            <a:off x="426128" y="1657350"/>
            <a:ext cx="3753986" cy="4469129"/>
          </a:xfrm>
        </p:spPr>
        <p:txBody>
          <a:bodyPr>
            <a:normAutofit fontScale="77500" lnSpcReduction="20000"/>
          </a:bodyPr>
          <a:lstStyle/>
          <a:p>
            <a:pPr marL="0" indent="0" algn="ctr">
              <a:buNone/>
            </a:pPr>
            <a:r>
              <a:rPr lang="en-US" sz="2900" b="1" u="sng" dirty="0" smtClean="0">
                <a:latin typeface="Calibri" pitchFamily="34" charset="0"/>
                <a:cs typeface="Calibri" pitchFamily="34" charset="0"/>
              </a:rPr>
              <a:t>American </a:t>
            </a:r>
            <a:r>
              <a:rPr lang="en-US" sz="2900" b="1" u="sng" dirty="0">
                <a:latin typeface="Calibri" pitchFamily="34" charset="0"/>
                <a:cs typeface="Calibri" pitchFamily="34" charset="0"/>
              </a:rPr>
              <a:t>Library </a:t>
            </a:r>
            <a:r>
              <a:rPr lang="en-US" sz="2900" b="1" u="sng" dirty="0" smtClean="0">
                <a:latin typeface="Calibri" pitchFamily="34" charset="0"/>
                <a:cs typeface="Calibri" pitchFamily="34" charset="0"/>
              </a:rPr>
              <a:t>Association</a:t>
            </a:r>
          </a:p>
          <a:p>
            <a:pPr marL="411480" lvl="1" indent="0">
              <a:buNone/>
            </a:pPr>
            <a:endParaRPr lang="en-US" sz="2200" dirty="0" smtClean="0">
              <a:latin typeface="Calibri" pitchFamily="34" charset="0"/>
              <a:cs typeface="Calibri" pitchFamily="34" charset="0"/>
            </a:endParaRPr>
          </a:p>
          <a:p>
            <a:pPr lvl="1"/>
            <a:r>
              <a:rPr lang="en-US" sz="2200" b="1" dirty="0" smtClean="0">
                <a:latin typeface="Calibri" pitchFamily="34" charset="0"/>
                <a:cs typeface="Calibri" pitchFamily="34" charset="0"/>
              </a:rPr>
              <a:t>Reference </a:t>
            </a:r>
            <a:r>
              <a:rPr lang="en-US" sz="2200" b="1" dirty="0">
                <a:latin typeface="Calibri" pitchFamily="34" charset="0"/>
                <a:cs typeface="Calibri" pitchFamily="34" charset="0"/>
              </a:rPr>
              <a:t>and User </a:t>
            </a:r>
            <a:r>
              <a:rPr lang="en-US" sz="2200" b="1" dirty="0" smtClean="0">
                <a:latin typeface="Calibri" pitchFamily="34" charset="0"/>
                <a:cs typeface="Calibri" pitchFamily="34" charset="0"/>
              </a:rPr>
              <a:t>Service</a:t>
            </a:r>
            <a:endParaRPr lang="en-US" sz="1800" b="1" dirty="0" smtClean="0">
              <a:latin typeface="Calibri" pitchFamily="34" charset="0"/>
              <a:cs typeface="Calibri" pitchFamily="34" charset="0"/>
            </a:endParaRPr>
          </a:p>
          <a:p>
            <a:pPr lvl="1"/>
            <a:r>
              <a:rPr lang="en-US" sz="2200" b="1" dirty="0" smtClean="0">
                <a:latin typeface="Calibri" pitchFamily="34" charset="0"/>
                <a:cs typeface="Calibri" pitchFamily="34" charset="0"/>
              </a:rPr>
              <a:t>Sharing </a:t>
            </a:r>
            <a:r>
              <a:rPr lang="en-US" sz="2200" b="1" dirty="0">
                <a:latin typeface="Calibri" pitchFamily="34" charset="0"/>
                <a:cs typeface="Calibri" pitchFamily="34" charset="0"/>
              </a:rPr>
              <a:t>and Transforming Access to </a:t>
            </a:r>
            <a:r>
              <a:rPr lang="en-US" sz="2200" b="1" dirty="0" smtClean="0">
                <a:latin typeface="Calibri" pitchFamily="34" charset="0"/>
                <a:cs typeface="Calibri" pitchFamily="34" charset="0"/>
              </a:rPr>
              <a:t>Research</a:t>
            </a:r>
          </a:p>
          <a:p>
            <a:pPr lvl="2"/>
            <a:r>
              <a:rPr lang="en-US" sz="1800" b="1" dirty="0">
                <a:latin typeface="Calibri" pitchFamily="34" charset="0"/>
                <a:cs typeface="Calibri" pitchFamily="34" charset="0"/>
              </a:rPr>
              <a:t>&gt;15 </a:t>
            </a:r>
            <a:r>
              <a:rPr lang="en-US" sz="1800" b="1" dirty="0" smtClean="0">
                <a:latin typeface="Calibri" pitchFamily="34" charset="0"/>
                <a:cs typeface="Calibri" pitchFamily="34" charset="0"/>
              </a:rPr>
              <a:t>Committees</a:t>
            </a:r>
            <a:endParaRPr lang="en-US" sz="2200" b="1" dirty="0" smtClean="0">
              <a:latin typeface="Calibri" pitchFamily="34" charset="0"/>
              <a:cs typeface="Calibri" pitchFamily="34" charset="0"/>
            </a:endParaRPr>
          </a:p>
          <a:p>
            <a:pPr lvl="2"/>
            <a:r>
              <a:rPr lang="en-US" sz="2200" b="1" dirty="0" smtClean="0">
                <a:latin typeface="Calibri" pitchFamily="34" charset="0"/>
                <a:cs typeface="Calibri" pitchFamily="34" charset="0"/>
              </a:rPr>
              <a:t>Rethinking Resource Sharing Policies</a:t>
            </a:r>
          </a:p>
          <a:p>
            <a:pPr marL="342202" lvl="2" indent="0">
              <a:buNone/>
            </a:pPr>
            <a:endParaRPr lang="en-US" dirty="0" smtClean="0"/>
          </a:p>
        </p:txBody>
      </p:sp>
      <p:sp>
        <p:nvSpPr>
          <p:cNvPr id="4" name="Content Placeholder 3"/>
          <p:cNvSpPr>
            <a:spLocks noGrp="1"/>
          </p:cNvSpPr>
          <p:nvPr>
            <p:ph sz="half" idx="2"/>
          </p:nvPr>
        </p:nvSpPr>
        <p:spPr>
          <a:xfrm>
            <a:off x="4464728" y="1657350"/>
            <a:ext cx="4371716" cy="4469129"/>
          </a:xfrm>
        </p:spPr>
        <p:txBody>
          <a:bodyPr>
            <a:normAutofit fontScale="77500" lnSpcReduction="20000"/>
          </a:bodyPr>
          <a:lstStyle/>
          <a:p>
            <a:pPr marL="0" indent="0" algn="ctr">
              <a:buNone/>
            </a:pPr>
            <a:r>
              <a:rPr lang="en-US" sz="2900" b="1" u="sng" dirty="0" smtClean="0">
                <a:latin typeface="Calibri" pitchFamily="34" charset="0"/>
                <a:cs typeface="Calibri" pitchFamily="34" charset="0"/>
              </a:rPr>
              <a:t>The </a:t>
            </a:r>
            <a:r>
              <a:rPr lang="en-US" sz="2900" b="1" u="sng" dirty="0">
                <a:latin typeface="Calibri" pitchFamily="34" charset="0"/>
                <a:cs typeface="Calibri" pitchFamily="34" charset="0"/>
              </a:rPr>
              <a:t>Rethinking Resource </a:t>
            </a:r>
            <a:r>
              <a:rPr lang="en-US" sz="2900" b="1" u="sng" dirty="0" smtClean="0">
                <a:latin typeface="Calibri" pitchFamily="34" charset="0"/>
                <a:cs typeface="Calibri" pitchFamily="34" charset="0"/>
              </a:rPr>
              <a:t>Sharing Initiative</a:t>
            </a:r>
            <a:endParaRPr lang="en-US" b="1" dirty="0">
              <a:latin typeface="Calibri" pitchFamily="34" charset="0"/>
              <a:cs typeface="Calibri" pitchFamily="34" charset="0"/>
            </a:endParaRPr>
          </a:p>
          <a:p>
            <a:pPr marL="411480" lvl="1" indent="0">
              <a:buNone/>
            </a:pPr>
            <a:endParaRPr lang="en-US" sz="2200" dirty="0">
              <a:latin typeface="Calibri" pitchFamily="34" charset="0"/>
              <a:cs typeface="Calibri" pitchFamily="34" charset="0"/>
            </a:endParaRPr>
          </a:p>
          <a:p>
            <a:pPr lvl="1"/>
            <a:r>
              <a:rPr lang="en-US" sz="2200" b="1" dirty="0" smtClean="0">
                <a:latin typeface="Calibri" pitchFamily="34" charset="0"/>
                <a:cs typeface="Calibri" pitchFamily="34" charset="0"/>
              </a:rPr>
              <a:t>Ad Hoc, Grass Roots, and International </a:t>
            </a:r>
          </a:p>
          <a:p>
            <a:pPr lvl="1"/>
            <a:r>
              <a:rPr lang="en-US" sz="2200" b="1" dirty="0" smtClean="0">
                <a:latin typeface="Calibri" pitchFamily="34" charset="0"/>
                <a:cs typeface="Calibri" pitchFamily="34" charset="0"/>
              </a:rPr>
              <a:t>Facilitate, educate, advocate by speaking, helping to organize conferences and forums</a:t>
            </a:r>
          </a:p>
          <a:p>
            <a:pPr lvl="1"/>
            <a:r>
              <a:rPr lang="en-US" sz="2200" b="1" dirty="0" smtClean="0">
                <a:latin typeface="Calibri" pitchFamily="34" charset="0"/>
                <a:cs typeface="Calibri" pitchFamily="34" charset="0"/>
              </a:rPr>
              <a:t>Guided by committees structure</a:t>
            </a:r>
            <a:endParaRPr lang="en-US" sz="2200" b="1" dirty="0">
              <a:latin typeface="Calibri" pitchFamily="34" charset="0"/>
              <a:cs typeface="Calibri" pitchFamily="34" charset="0"/>
            </a:endParaRPr>
          </a:p>
          <a:p>
            <a:pPr lvl="2"/>
            <a:r>
              <a:rPr lang="en-US" sz="2200" b="1" dirty="0">
                <a:latin typeface="Calibri" pitchFamily="34" charset="0"/>
                <a:cs typeface="Calibri" pitchFamily="34" charset="0"/>
              </a:rPr>
              <a:t>Steering Committee</a:t>
            </a:r>
          </a:p>
          <a:p>
            <a:pPr lvl="2"/>
            <a:r>
              <a:rPr lang="en-US" sz="2200" b="1" dirty="0">
                <a:latin typeface="Calibri" pitchFamily="34" charset="0"/>
                <a:cs typeface="Calibri" pitchFamily="34" charset="0"/>
              </a:rPr>
              <a:t>Four Working Groups</a:t>
            </a:r>
          </a:p>
          <a:p>
            <a:pPr lvl="3"/>
            <a:r>
              <a:rPr lang="en-US" sz="2200" b="1" dirty="0">
                <a:latin typeface="Calibri" pitchFamily="34" charset="0"/>
                <a:cs typeface="Calibri" pitchFamily="34" charset="0"/>
              </a:rPr>
              <a:t>Delivery</a:t>
            </a:r>
          </a:p>
          <a:p>
            <a:pPr lvl="3"/>
            <a:r>
              <a:rPr lang="en-US" sz="2200" b="1" dirty="0" smtClean="0">
                <a:latin typeface="Calibri" pitchFamily="34" charset="0"/>
                <a:cs typeface="Calibri" pitchFamily="34" charset="0"/>
              </a:rPr>
              <a:t>Interoperability</a:t>
            </a:r>
          </a:p>
          <a:p>
            <a:pPr lvl="3"/>
            <a:r>
              <a:rPr lang="en-US" sz="2200" b="1" dirty="0" smtClean="0">
                <a:latin typeface="Calibri" pitchFamily="34" charset="0"/>
                <a:cs typeface="Calibri" pitchFamily="34" charset="0"/>
              </a:rPr>
              <a:t>User </a:t>
            </a:r>
            <a:r>
              <a:rPr lang="en-US" sz="2200" b="1" dirty="0">
                <a:latin typeface="Calibri" pitchFamily="34" charset="0"/>
                <a:cs typeface="Calibri" pitchFamily="34" charset="0"/>
              </a:rPr>
              <a:t>Needs</a:t>
            </a:r>
          </a:p>
          <a:p>
            <a:pPr lvl="3"/>
            <a:r>
              <a:rPr lang="en-US" sz="2200" b="1" dirty="0">
                <a:latin typeface="Calibri" pitchFamily="34" charset="0"/>
                <a:cs typeface="Calibri" pitchFamily="34" charset="0"/>
              </a:rPr>
              <a:t>Policies</a:t>
            </a:r>
          </a:p>
          <a:p>
            <a:pPr lvl="3"/>
            <a:r>
              <a:rPr lang="en-US" sz="2200" b="1" dirty="0">
                <a:latin typeface="Calibri" pitchFamily="34" charset="0"/>
                <a:cs typeface="Calibri" pitchFamily="34" charset="0"/>
              </a:rPr>
              <a:t>Conference Planning</a:t>
            </a:r>
          </a:p>
          <a:p>
            <a:pPr lvl="3"/>
            <a:r>
              <a:rPr lang="en-US" sz="2200" b="1" dirty="0">
                <a:latin typeface="Calibri" pitchFamily="34" charset="0"/>
                <a:cs typeface="Calibri" pitchFamily="34" charset="0"/>
              </a:rPr>
              <a:t>Innovation </a:t>
            </a:r>
            <a:r>
              <a:rPr lang="en-US" sz="2200" b="1" dirty="0" smtClean="0">
                <a:latin typeface="Calibri" pitchFamily="34" charset="0"/>
                <a:cs typeface="Calibri" pitchFamily="34" charset="0"/>
              </a:rPr>
              <a:t>Award </a:t>
            </a:r>
            <a:endParaRPr lang="en-US" sz="2200" b="1" dirty="0">
              <a:latin typeface="Calibri" pitchFamily="34" charset="0"/>
              <a:cs typeface="Calibri" pitchFamily="34" charset="0"/>
            </a:endParaRPr>
          </a:p>
          <a:p>
            <a:pPr marL="342900" lvl="2"/>
            <a:endParaRPr lang="en-US" dirty="0"/>
          </a:p>
          <a:p>
            <a:endParaRPr lang="en-US" dirty="0"/>
          </a:p>
        </p:txBody>
      </p:sp>
    </p:spTree>
    <p:extLst>
      <p:ext uri="{BB962C8B-B14F-4D97-AF65-F5344CB8AC3E}">
        <p14:creationId xmlns:p14="http://schemas.microsoft.com/office/powerpoint/2010/main" val="1976647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6" y="155448"/>
            <a:ext cx="8038214" cy="1333110"/>
          </a:xfrm>
        </p:spPr>
        <p:txBody>
          <a:bodyPr>
            <a:normAutofit/>
          </a:bodyPr>
          <a:lstStyle/>
          <a:p>
            <a:pPr algn="ctr"/>
            <a:r>
              <a:rPr lang="en-US" sz="3600" b="1" u="sng" dirty="0" smtClean="0">
                <a:solidFill>
                  <a:schemeClr val="bg1"/>
                </a:solidFill>
                <a:latin typeface="Calibri" pitchFamily="34" charset="0"/>
                <a:cs typeface="Calibri" pitchFamily="34" charset="0"/>
              </a:rPr>
              <a:t>The Rethinking Resource Sharing </a:t>
            </a:r>
            <a:br>
              <a:rPr lang="en-US" sz="3600" b="1" u="sng" dirty="0" smtClean="0">
                <a:solidFill>
                  <a:schemeClr val="bg1"/>
                </a:solidFill>
                <a:latin typeface="Calibri" pitchFamily="34" charset="0"/>
                <a:cs typeface="Calibri" pitchFamily="34" charset="0"/>
              </a:rPr>
            </a:br>
            <a:r>
              <a:rPr lang="en-US" sz="3600" b="1" u="sng" dirty="0" smtClean="0">
                <a:solidFill>
                  <a:schemeClr val="bg1"/>
                </a:solidFill>
                <a:latin typeface="Calibri" pitchFamily="34" charset="0"/>
                <a:cs typeface="Calibri" pitchFamily="34" charset="0"/>
              </a:rPr>
              <a:t>STAR Checklist</a:t>
            </a:r>
            <a:endParaRPr lang="en-US" sz="36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520994" y="1562986"/>
            <a:ext cx="8623005" cy="5295014"/>
          </a:xfrm>
        </p:spPr>
        <p:txBody>
          <a:bodyPr>
            <a:noAutofit/>
          </a:bodyPr>
          <a:lstStyle/>
          <a:p>
            <a:r>
              <a:rPr lang="en-US" sz="1800" b="1" dirty="0" smtClean="0">
                <a:latin typeface="Calibri" pitchFamily="34" charset="0"/>
                <a:cs typeface="Calibri" pitchFamily="34" charset="0"/>
              </a:rPr>
              <a:t>64 Items</a:t>
            </a:r>
          </a:p>
          <a:p>
            <a:endParaRPr lang="en-US" sz="1800" b="1" dirty="0">
              <a:latin typeface="Calibri" pitchFamily="34" charset="0"/>
              <a:cs typeface="Calibri" pitchFamily="34" charset="0"/>
            </a:endParaRPr>
          </a:p>
          <a:p>
            <a:r>
              <a:rPr lang="en-US" sz="1800" b="1" dirty="0" smtClean="0">
                <a:latin typeface="Calibri" pitchFamily="34" charset="0"/>
                <a:cs typeface="Calibri" pitchFamily="34" charset="0"/>
              </a:rPr>
              <a:t>Relevant for various types/sizes of Resource Sharing </a:t>
            </a:r>
            <a:r>
              <a:rPr lang="en-US" sz="1800" b="1" dirty="0">
                <a:latin typeface="Calibri" pitchFamily="34" charset="0"/>
                <a:cs typeface="Calibri" pitchFamily="34" charset="0"/>
              </a:rPr>
              <a:t>operations </a:t>
            </a:r>
            <a:endParaRPr lang="en-US" sz="1800" b="1" dirty="0" smtClean="0">
              <a:latin typeface="Calibri" pitchFamily="34" charset="0"/>
              <a:cs typeface="Calibri" pitchFamily="34" charset="0"/>
            </a:endParaRPr>
          </a:p>
          <a:p>
            <a:endParaRPr lang="en-US" sz="1800" b="1" dirty="0">
              <a:latin typeface="Calibri" pitchFamily="34" charset="0"/>
              <a:cs typeface="Calibri" pitchFamily="34" charset="0"/>
            </a:endParaRPr>
          </a:p>
          <a:p>
            <a:r>
              <a:rPr lang="en-US" sz="1800" b="1" dirty="0" smtClean="0">
                <a:latin typeface="Calibri" pitchFamily="34" charset="0"/>
                <a:cs typeface="Calibri" pitchFamily="34" charset="0"/>
              </a:rPr>
              <a:t>Three </a:t>
            </a:r>
            <a:r>
              <a:rPr lang="en-US" sz="1800" b="1" dirty="0">
                <a:latin typeface="Calibri" pitchFamily="34" charset="0"/>
                <a:cs typeface="Calibri" pitchFamily="34" charset="0"/>
              </a:rPr>
              <a:t>Possible Answers to Each Question </a:t>
            </a:r>
            <a:endParaRPr lang="en-US" sz="1800" b="1" dirty="0" smtClean="0">
              <a:latin typeface="Calibri" pitchFamily="34" charset="0"/>
              <a:cs typeface="Calibri" pitchFamily="34" charset="0"/>
            </a:endParaRPr>
          </a:p>
          <a:p>
            <a:pPr lvl="2"/>
            <a:r>
              <a:rPr lang="en-US" sz="1800" b="1" dirty="0" smtClean="0">
                <a:latin typeface="Calibri" pitchFamily="34" charset="0"/>
                <a:cs typeface="Calibri" pitchFamily="34" charset="0"/>
              </a:rPr>
              <a:t>We Do This Now (2 points)</a:t>
            </a:r>
          </a:p>
          <a:p>
            <a:pPr lvl="2"/>
            <a:r>
              <a:rPr lang="en-US" sz="1800" b="1" dirty="0" smtClean="0">
                <a:latin typeface="Calibri" pitchFamily="34" charset="0"/>
                <a:cs typeface="Calibri" pitchFamily="34" charset="0"/>
              </a:rPr>
              <a:t>We Plan On Implementing This in the Next Twelve Months </a:t>
            </a:r>
          </a:p>
          <a:p>
            <a:pPr lvl="2">
              <a:buNone/>
            </a:pPr>
            <a:r>
              <a:rPr lang="en-US" sz="1800" b="1" dirty="0" smtClean="0">
                <a:latin typeface="Calibri" pitchFamily="34" charset="0"/>
                <a:cs typeface="Calibri" pitchFamily="34" charset="0"/>
              </a:rPr>
              <a:t>	(1 point)</a:t>
            </a:r>
          </a:p>
          <a:p>
            <a:pPr lvl="2"/>
            <a:r>
              <a:rPr lang="en-US" sz="1800" b="1" dirty="0" smtClean="0">
                <a:latin typeface="Calibri" pitchFamily="34" charset="0"/>
                <a:cs typeface="Calibri" pitchFamily="34" charset="0"/>
              </a:rPr>
              <a:t>We Do Not Do This  (0 points)</a:t>
            </a:r>
            <a:endParaRPr lang="en-US" sz="1800" b="1" dirty="0">
              <a:latin typeface="Calibri" pitchFamily="34" charset="0"/>
              <a:cs typeface="Calibri" pitchFamily="34" charset="0"/>
            </a:endParaRPr>
          </a:p>
          <a:p>
            <a:endParaRPr lang="en-US" sz="1800" b="1" dirty="0">
              <a:latin typeface="Calibri" pitchFamily="34" charset="0"/>
              <a:cs typeface="Calibri" pitchFamily="34" charset="0"/>
            </a:endParaRPr>
          </a:p>
          <a:p>
            <a:r>
              <a:rPr lang="en-US" sz="1800" b="1" dirty="0" smtClean="0">
                <a:latin typeface="Calibri" pitchFamily="34" charset="0"/>
                <a:cs typeface="Calibri" pitchFamily="34" charset="0"/>
              </a:rPr>
              <a:t>Points add up to one to four stars, reflected on the Certificate</a:t>
            </a:r>
            <a:endParaRPr lang="en-US" sz="1800" b="1" dirty="0">
              <a:latin typeface="Calibri" pitchFamily="34" charset="0"/>
              <a:cs typeface="Calibri" pitchFamily="34" charset="0"/>
            </a:endParaRPr>
          </a:p>
          <a:p>
            <a:endParaRPr lang="en-US" sz="1800" b="1" dirty="0">
              <a:latin typeface="Calibri" pitchFamily="34" charset="0"/>
              <a:cs typeface="Calibri" pitchFamily="34" charset="0"/>
            </a:endParaRPr>
          </a:p>
          <a:p>
            <a:r>
              <a:rPr lang="en-US" sz="1800" b="1" dirty="0" smtClean="0">
                <a:latin typeface="Calibri" pitchFamily="34" charset="0"/>
                <a:cs typeface="Calibri" pitchFamily="34" charset="0"/>
                <a:hlinkClick r:id="rId3"/>
              </a:rPr>
              <a:t>http</a:t>
            </a:r>
            <a:r>
              <a:rPr lang="en-US" sz="1800" b="1" dirty="0">
                <a:latin typeface="Calibri" pitchFamily="34" charset="0"/>
                <a:cs typeface="Calibri" pitchFamily="34" charset="0"/>
                <a:hlinkClick r:id="rId3"/>
              </a:rPr>
              <a:t>://rethinkingresourcesharing.org/</a:t>
            </a:r>
            <a:r>
              <a:rPr lang="en-US" sz="1800" b="1" dirty="0" smtClean="0">
                <a:latin typeface="Calibri" pitchFamily="34" charset="0"/>
                <a:cs typeface="Calibri" pitchFamily="34" charset="0"/>
                <a:hlinkClick r:id="rId3"/>
              </a:rPr>
              <a:t>checklist.html</a:t>
            </a:r>
            <a:r>
              <a:rPr lang="en-US" sz="1800" b="1" dirty="0">
                <a:latin typeface="Calibri" pitchFamily="34" charset="0"/>
                <a:cs typeface="Calibri" pitchFamily="34" charset="0"/>
              </a:rPr>
              <a:t> </a:t>
            </a:r>
          </a:p>
          <a:p>
            <a:endParaRPr lang="en-US" sz="1800" dirty="0"/>
          </a:p>
        </p:txBody>
      </p:sp>
    </p:spTree>
    <p:extLst>
      <p:ext uri="{BB962C8B-B14F-4D97-AF65-F5344CB8AC3E}">
        <p14:creationId xmlns:p14="http://schemas.microsoft.com/office/powerpoint/2010/main" val="3609977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06" y="155448"/>
            <a:ext cx="7868093" cy="1077929"/>
          </a:xfrm>
        </p:spPr>
        <p:txBody>
          <a:bodyPr>
            <a:normAutofit/>
          </a:bodyPr>
          <a:lstStyle/>
          <a:p>
            <a:pPr algn="ctr"/>
            <a:r>
              <a:rPr lang="en-US" sz="3600" b="1" u="sng" dirty="0" smtClean="0">
                <a:solidFill>
                  <a:schemeClr val="bg1"/>
                </a:solidFill>
                <a:latin typeface="Calibri" pitchFamily="34" charset="0"/>
                <a:cs typeface="Calibri" pitchFamily="34" charset="0"/>
              </a:rPr>
              <a:t>Why Use this Checklist?</a:t>
            </a:r>
            <a:endParaRPr lang="en-US" sz="36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14670" y="1408176"/>
            <a:ext cx="8272129" cy="5449824"/>
          </a:xfrm>
        </p:spPr>
        <p:txBody>
          <a:bodyPr>
            <a:noAutofit/>
          </a:bodyPr>
          <a:lstStyle/>
          <a:p>
            <a:r>
              <a:rPr lang="en-US" sz="2000" b="1" dirty="0" smtClean="0">
                <a:latin typeface="Calibri" pitchFamily="34" charset="0"/>
                <a:cs typeface="Calibri" pitchFamily="34" charset="0"/>
              </a:rPr>
              <a:t>Gives library </a:t>
            </a:r>
            <a:r>
              <a:rPr lang="en-US" sz="2000" b="1" dirty="0">
                <a:latin typeface="Calibri" pitchFamily="34" charset="0"/>
                <a:cs typeface="Calibri" pitchFamily="34" charset="0"/>
              </a:rPr>
              <a:t>staff an opportunity to review and reflect on the policies and processes that comprise the resource sharing service they provide</a:t>
            </a:r>
            <a:r>
              <a:rPr lang="en-US" sz="2000" b="1" dirty="0" smtClean="0">
                <a:latin typeface="Calibri" pitchFamily="34" charset="0"/>
                <a:cs typeface="Calibri" pitchFamily="34" charset="0"/>
              </a:rPr>
              <a:t>.</a:t>
            </a:r>
          </a:p>
          <a:p>
            <a:endParaRPr lang="en-US" sz="2000" b="1" dirty="0" smtClean="0">
              <a:latin typeface="Calibri" pitchFamily="34" charset="0"/>
              <a:cs typeface="Calibri" pitchFamily="34" charset="0"/>
            </a:endParaRPr>
          </a:p>
          <a:p>
            <a:r>
              <a:rPr lang="en-US" sz="2000" b="1" dirty="0" smtClean="0">
                <a:latin typeface="Calibri" pitchFamily="34" charset="0"/>
                <a:cs typeface="Calibri" pitchFamily="34" charset="0"/>
              </a:rPr>
              <a:t>Also give them an outside source to show administrators what they should and could be doing with adequate support.</a:t>
            </a:r>
          </a:p>
          <a:p>
            <a:endParaRPr lang="en-US" sz="2000" b="1" dirty="0" smtClean="0">
              <a:latin typeface="Calibri" pitchFamily="34" charset="0"/>
              <a:cs typeface="Calibri" pitchFamily="34" charset="0"/>
            </a:endParaRPr>
          </a:p>
          <a:p>
            <a:r>
              <a:rPr lang="en-US" sz="2000" b="1" dirty="0">
                <a:latin typeface="Calibri" pitchFamily="34" charset="0"/>
                <a:cs typeface="Calibri" pitchFamily="34" charset="0"/>
              </a:rPr>
              <a:t>D</a:t>
            </a:r>
            <a:r>
              <a:rPr lang="en-US" sz="2000" b="1" dirty="0" smtClean="0">
                <a:latin typeface="Calibri" pitchFamily="34" charset="0"/>
                <a:cs typeface="Calibri" pitchFamily="34" charset="0"/>
              </a:rPr>
              <a:t>esigned </a:t>
            </a:r>
            <a:r>
              <a:rPr lang="en-US" sz="2000" b="1" dirty="0">
                <a:latin typeface="Calibri" pitchFamily="34" charset="0"/>
                <a:cs typeface="Calibri" pitchFamily="34" charset="0"/>
              </a:rPr>
              <a:t>to be aggressive, challenging library decision-makers to live on the front lines of rethinking resource sharing. There is no expectation that a single library will meet every item in the </a:t>
            </a:r>
            <a:r>
              <a:rPr lang="en-US" sz="2000" b="1" dirty="0" smtClean="0">
                <a:latin typeface="Calibri" pitchFamily="34" charset="0"/>
                <a:cs typeface="Calibri" pitchFamily="34" charset="0"/>
              </a:rPr>
              <a:t>list, but achieving </a:t>
            </a:r>
            <a:r>
              <a:rPr lang="en-US" sz="2000" b="1" dirty="0">
                <a:latin typeface="Calibri" pitchFamily="34" charset="0"/>
                <a:cs typeface="Calibri" pitchFamily="34" charset="0"/>
              </a:rPr>
              <a:t>STAR status should be attainable. </a:t>
            </a:r>
            <a:r>
              <a:rPr lang="en-US" sz="2000" b="1" dirty="0" smtClean="0">
                <a:latin typeface="Calibri" pitchFamily="34" charset="0"/>
                <a:cs typeface="Calibri" pitchFamily="34" charset="0"/>
              </a:rPr>
              <a:t> </a:t>
            </a:r>
          </a:p>
          <a:p>
            <a:endParaRPr lang="en-US" sz="2000" b="1" dirty="0" smtClean="0">
              <a:latin typeface="Calibri" pitchFamily="34" charset="0"/>
              <a:cs typeface="Calibri" pitchFamily="34" charset="0"/>
            </a:endParaRPr>
          </a:p>
          <a:p>
            <a:r>
              <a:rPr lang="en-US" sz="2000" b="1" dirty="0" smtClean="0">
                <a:latin typeface="Calibri" pitchFamily="34" charset="0"/>
                <a:cs typeface="Calibri" pitchFamily="34" charset="0"/>
              </a:rPr>
              <a:t>Next step is to add a toolkit so that if your library is not doing</a:t>
            </a:r>
            <a:r>
              <a:rPr lang="en-US" sz="2000" b="1" dirty="0">
                <a:latin typeface="Calibri" pitchFamily="34" charset="0"/>
                <a:cs typeface="Calibri" pitchFamily="34" charset="0"/>
              </a:rPr>
              <a:t> </a:t>
            </a:r>
            <a:r>
              <a:rPr lang="en-US" sz="2000" b="1" dirty="0" smtClean="0">
                <a:latin typeface="Calibri" pitchFamily="34" charset="0"/>
                <a:cs typeface="Calibri" pitchFamily="34" charset="0"/>
              </a:rPr>
              <a:t>something you can learn more about how to implement it.</a:t>
            </a:r>
            <a:endParaRPr lang="en-US" sz="2000" b="1" dirty="0">
              <a:latin typeface="Calibri" pitchFamily="34" charset="0"/>
              <a:cs typeface="Calibri" pitchFamily="34" charset="0"/>
            </a:endParaRPr>
          </a:p>
        </p:txBody>
      </p:sp>
    </p:spTree>
    <p:extLst>
      <p:ext uri="{BB962C8B-B14F-4D97-AF65-F5344CB8AC3E}">
        <p14:creationId xmlns:p14="http://schemas.microsoft.com/office/powerpoint/2010/main" val="4013263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260" y="155448"/>
            <a:ext cx="8144540" cy="1120459"/>
          </a:xfrm>
        </p:spPr>
        <p:txBody>
          <a:bodyPr>
            <a:normAutofit/>
          </a:bodyPr>
          <a:lstStyle/>
          <a:p>
            <a:pPr algn="ctr"/>
            <a:r>
              <a:rPr lang="en-US" sz="5400" b="1" u="sng" dirty="0" smtClean="0">
                <a:solidFill>
                  <a:schemeClr val="bg1"/>
                </a:solidFill>
                <a:latin typeface="Calibri" pitchFamily="34" charset="0"/>
                <a:cs typeface="Calibri" pitchFamily="34" charset="0"/>
              </a:rPr>
              <a:t>Scoring</a:t>
            </a:r>
            <a:endParaRPr lang="en-US" sz="54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35935" y="1408176"/>
            <a:ext cx="8325294" cy="5449823"/>
          </a:xfrm>
        </p:spPr>
        <p:txBody>
          <a:bodyPr>
            <a:noAutofit/>
          </a:bodyPr>
          <a:lstStyle/>
          <a:p>
            <a:pPr>
              <a:buNone/>
            </a:pPr>
            <a:r>
              <a:rPr lang="en-US" sz="1800" b="1" dirty="0" smtClean="0">
                <a:latin typeface="Calibri" pitchFamily="34" charset="0"/>
                <a:cs typeface="Calibri" pitchFamily="34" charset="0"/>
              </a:rPr>
              <a:t>The highest possible score is 128. There are four STAR levels:</a:t>
            </a:r>
          </a:p>
          <a:p>
            <a:pPr>
              <a:buNone/>
            </a:pPr>
            <a:endParaRPr lang="en-US" sz="1800" b="1" dirty="0" smtClean="0">
              <a:latin typeface="Calibri" pitchFamily="34" charset="0"/>
              <a:cs typeface="Calibri" pitchFamily="34" charset="0"/>
            </a:endParaRPr>
          </a:p>
          <a:p>
            <a:r>
              <a:rPr lang="en-US" sz="1800" b="1" dirty="0" smtClean="0">
                <a:latin typeface="Calibri" pitchFamily="34" charset="0"/>
                <a:cs typeface="Calibri" pitchFamily="34" charset="0"/>
              </a:rPr>
              <a:t>1 STAR: Participating libraries that are score between 77 and 89 points are engaged in 60%+ of activities/initiatives/services/policies represented in the Checklist and qualify for one STAR. </a:t>
            </a:r>
          </a:p>
          <a:p>
            <a:endParaRPr lang="en-US" sz="1800" b="1" dirty="0" smtClean="0">
              <a:latin typeface="Calibri" pitchFamily="34" charset="0"/>
              <a:cs typeface="Calibri" pitchFamily="34" charset="0"/>
            </a:endParaRPr>
          </a:p>
          <a:p>
            <a:r>
              <a:rPr lang="en-US" sz="1800" b="1" dirty="0" smtClean="0">
                <a:latin typeface="Calibri" pitchFamily="34" charset="0"/>
                <a:cs typeface="Calibri" pitchFamily="34" charset="0"/>
              </a:rPr>
              <a:t>2 STARS: 90-101 points reflect engagement in 70%+ of activities/ initiatives/services/policies</a:t>
            </a:r>
          </a:p>
          <a:p>
            <a:endParaRPr lang="en-US" sz="1800" b="1" dirty="0" smtClean="0">
              <a:latin typeface="Calibri" pitchFamily="34" charset="0"/>
              <a:cs typeface="Calibri" pitchFamily="34" charset="0"/>
            </a:endParaRPr>
          </a:p>
          <a:p>
            <a:r>
              <a:rPr lang="en-US" sz="1800" b="1" dirty="0" smtClean="0">
                <a:latin typeface="Calibri" pitchFamily="34" charset="0"/>
                <a:cs typeface="Calibri" pitchFamily="34" charset="0"/>
              </a:rPr>
              <a:t>3 STARS: 102-114 points reflect engagement in 80%+ of activities/ initiatives/services/policies</a:t>
            </a:r>
          </a:p>
          <a:p>
            <a:pPr>
              <a:buNone/>
            </a:pPr>
            <a:endParaRPr lang="en-US" sz="1800" b="1" dirty="0" smtClean="0">
              <a:latin typeface="Calibri" pitchFamily="34" charset="0"/>
              <a:cs typeface="Calibri" pitchFamily="34" charset="0"/>
            </a:endParaRPr>
          </a:p>
          <a:p>
            <a:r>
              <a:rPr lang="en-US" sz="1800" b="1" dirty="0" smtClean="0">
                <a:latin typeface="Calibri" pitchFamily="34" charset="0"/>
                <a:cs typeface="Calibri" pitchFamily="34" charset="0"/>
              </a:rPr>
              <a:t>4 STARS: 115+ points reflect engagement in 90%+ of activities/initiatives/services/policies</a:t>
            </a:r>
          </a:p>
          <a:p>
            <a:endParaRPr lang="en-US" sz="1800" dirty="0"/>
          </a:p>
        </p:txBody>
      </p:sp>
    </p:spTree>
    <p:extLst>
      <p:ext uri="{BB962C8B-B14F-4D97-AF65-F5344CB8AC3E}">
        <p14:creationId xmlns:p14="http://schemas.microsoft.com/office/powerpoint/2010/main" val="3609977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74"/>
            <a:ext cx="8229600" cy="1286540"/>
          </a:xfrm>
        </p:spPr>
        <p:txBody>
          <a:bodyPr>
            <a:noAutofit/>
          </a:bodyPr>
          <a:lstStyle/>
          <a:p>
            <a:pPr algn="ctr"/>
            <a:r>
              <a:rPr lang="en-US" sz="4000" b="1" u="sng" dirty="0" smtClean="0">
                <a:solidFill>
                  <a:schemeClr val="bg1"/>
                </a:solidFill>
                <a:latin typeface="Calibri" pitchFamily="34" charset="0"/>
                <a:cs typeface="Calibri" pitchFamily="34" charset="0"/>
              </a:rPr>
              <a:t>What does </a:t>
            </a:r>
            <a:r>
              <a:rPr lang="en-US" sz="4000" u="sng" dirty="0" smtClean="0">
                <a:solidFill>
                  <a:schemeClr val="bg1"/>
                </a:solidFill>
                <a:latin typeface="Calibri" pitchFamily="34" charset="0"/>
                <a:cs typeface="Calibri" pitchFamily="34" charset="0"/>
              </a:rPr>
              <a:t>g</a:t>
            </a:r>
            <a:r>
              <a:rPr lang="en-US" sz="4000" b="1" u="sng" dirty="0" smtClean="0">
                <a:solidFill>
                  <a:schemeClr val="bg1"/>
                </a:solidFill>
                <a:latin typeface="Calibri" pitchFamily="34" charset="0"/>
                <a:cs typeface="Calibri" pitchFamily="34" charset="0"/>
              </a:rPr>
              <a:t>etting a STAR </a:t>
            </a:r>
            <a:br>
              <a:rPr lang="en-US" sz="4000" b="1" u="sng" dirty="0" smtClean="0">
                <a:solidFill>
                  <a:schemeClr val="bg1"/>
                </a:solidFill>
                <a:latin typeface="Calibri" pitchFamily="34" charset="0"/>
                <a:cs typeface="Calibri" pitchFamily="34" charset="0"/>
              </a:rPr>
            </a:br>
            <a:r>
              <a:rPr lang="en-US" sz="4000" b="1" u="sng" dirty="0" smtClean="0">
                <a:solidFill>
                  <a:schemeClr val="bg1"/>
                </a:solidFill>
                <a:latin typeface="Calibri" pitchFamily="34" charset="0"/>
                <a:cs typeface="Calibri" pitchFamily="34" charset="0"/>
              </a:rPr>
              <a:t>(or 2 or 3 or 4) mean? </a:t>
            </a:r>
            <a:r>
              <a:rPr lang="en-US" sz="4000" b="1" u="sng" dirty="0" smtClean="0">
                <a:solidFill>
                  <a:schemeClr val="bg1"/>
                </a:solidFill>
                <a:latin typeface="Calibri" pitchFamily="34" charset="0"/>
                <a:cs typeface="Calibri" pitchFamily="34" charset="0"/>
                <a:sym typeface="Wingdings" pitchFamily="2" charset="2"/>
              </a:rPr>
              <a:t> </a:t>
            </a:r>
            <a:endParaRPr lang="en-US" sz="40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57201" y="1637414"/>
            <a:ext cx="8229600" cy="5220586"/>
          </a:xfrm>
        </p:spPr>
        <p:txBody>
          <a:bodyPr>
            <a:normAutofit/>
          </a:bodyPr>
          <a:lstStyle/>
          <a:p>
            <a:r>
              <a:rPr lang="en-US" sz="2400" b="1" dirty="0" smtClean="0">
                <a:latin typeface="Calibri" pitchFamily="34" charset="0"/>
                <a:cs typeface="Calibri" pitchFamily="34" charset="0"/>
              </a:rPr>
              <a:t>Your library is at the forefront of resource sharing, or as we say, you are a resource sharing star</a:t>
            </a:r>
          </a:p>
          <a:p>
            <a:endParaRPr lang="en-US" sz="2400" b="1" dirty="0" smtClean="0">
              <a:latin typeface="Calibri" pitchFamily="34" charset="0"/>
              <a:cs typeface="Calibri" pitchFamily="34" charset="0"/>
            </a:endParaRPr>
          </a:p>
          <a:p>
            <a:r>
              <a:rPr lang="en-US" sz="2400" b="1" dirty="0" smtClean="0">
                <a:latin typeface="Calibri" pitchFamily="34" charset="0"/>
                <a:cs typeface="Calibri" pitchFamily="34" charset="0"/>
              </a:rPr>
              <a:t>Do your patrons and administrators and colleagues know that?</a:t>
            </a:r>
          </a:p>
          <a:p>
            <a:endParaRPr lang="en-US" sz="2400" b="1" dirty="0" smtClean="0">
              <a:latin typeface="Calibri" pitchFamily="34" charset="0"/>
              <a:cs typeface="Calibri" pitchFamily="34" charset="0"/>
            </a:endParaRPr>
          </a:p>
          <a:p>
            <a:r>
              <a:rPr lang="en-US" sz="2400" b="1" dirty="0" smtClean="0">
                <a:latin typeface="Calibri" pitchFamily="34" charset="0"/>
                <a:cs typeface="Calibri" pitchFamily="34" charset="0"/>
              </a:rPr>
              <a:t>Display your certificate and let them know so they can appreciate it and continue to support you!</a:t>
            </a:r>
          </a:p>
          <a:p>
            <a:endParaRPr lang="en-US" sz="2400" b="1" dirty="0" smtClean="0">
              <a:latin typeface="Calibri" pitchFamily="34" charset="0"/>
              <a:cs typeface="Calibri" pitchFamily="34" charset="0"/>
            </a:endParaRPr>
          </a:p>
          <a:p>
            <a:r>
              <a:rPr lang="en-US" sz="2400" b="1" dirty="0" smtClean="0">
                <a:latin typeface="Calibri" pitchFamily="34" charset="0"/>
                <a:cs typeface="Calibri" pitchFamily="34" charset="0"/>
              </a:rPr>
              <a:t>If you get less than 4 stars – which is what most of us will get – you can use it as a tool to keep rethinking.</a:t>
            </a:r>
          </a:p>
          <a:p>
            <a:endParaRPr lang="en-US" dirty="0"/>
          </a:p>
        </p:txBody>
      </p:sp>
    </p:spTree>
    <p:extLst>
      <p:ext uri="{BB962C8B-B14F-4D97-AF65-F5344CB8AC3E}">
        <p14:creationId xmlns:p14="http://schemas.microsoft.com/office/powerpoint/2010/main" val="756515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37869"/>
          </a:xfrm>
        </p:spPr>
        <p:txBody>
          <a:bodyPr>
            <a:noAutofit/>
          </a:bodyPr>
          <a:lstStyle/>
          <a:p>
            <a:pPr algn="ctr"/>
            <a:r>
              <a:rPr lang="en-US" sz="3600" b="1" u="sng" dirty="0" smtClean="0">
                <a:solidFill>
                  <a:schemeClr val="bg1"/>
                </a:solidFill>
                <a:latin typeface="Calibri" pitchFamily="34" charset="0"/>
                <a:cs typeface="Calibri" pitchFamily="34" charset="0"/>
              </a:rPr>
              <a:t>What if you get NO Stars? </a:t>
            </a:r>
            <a:r>
              <a:rPr lang="en-US" sz="3600" b="1" u="sng" dirty="0" smtClean="0">
                <a:solidFill>
                  <a:schemeClr val="bg1"/>
                </a:solidFill>
                <a:latin typeface="Calibri" pitchFamily="34" charset="0"/>
                <a:cs typeface="Calibri" pitchFamily="34" charset="0"/>
                <a:sym typeface="Wingdings" pitchFamily="2" charset="2"/>
              </a:rPr>
              <a:t>… </a:t>
            </a:r>
            <a:endParaRPr lang="en-US" sz="36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382772" y="1414131"/>
            <a:ext cx="8176437" cy="4567570"/>
          </a:xfrm>
        </p:spPr>
        <p:txBody>
          <a:bodyPr>
            <a:normAutofit fontScale="92500" lnSpcReduction="10000"/>
          </a:bodyPr>
          <a:lstStyle/>
          <a:p>
            <a:r>
              <a:rPr lang="en-US" sz="2400" b="1" dirty="0" smtClean="0">
                <a:latin typeface="Calibri" pitchFamily="34" charset="0"/>
                <a:cs typeface="Calibri" pitchFamily="34" charset="0"/>
              </a:rPr>
              <a:t>Although it is possible that your staff is unmotivated, this is often because your department is not being supported with enough budget, staff, training, or technology to do all that is now possible.</a:t>
            </a:r>
          </a:p>
          <a:p>
            <a:endParaRPr lang="en-US" sz="2400" b="1" dirty="0" smtClean="0">
              <a:latin typeface="Calibri" pitchFamily="34" charset="0"/>
              <a:cs typeface="Calibri" pitchFamily="34" charset="0"/>
            </a:endParaRPr>
          </a:p>
          <a:p>
            <a:r>
              <a:rPr lang="en-US" sz="2400" b="1" dirty="0" smtClean="0">
                <a:latin typeface="Calibri" pitchFamily="34" charset="0"/>
                <a:cs typeface="Calibri" pitchFamily="34" charset="0"/>
              </a:rPr>
              <a:t>So, use this as a way to start a discussion with administrators about what you need and why.</a:t>
            </a:r>
          </a:p>
          <a:p>
            <a:endParaRPr lang="en-US" sz="2400" b="1" dirty="0" smtClean="0">
              <a:latin typeface="Calibri" pitchFamily="34" charset="0"/>
              <a:cs typeface="Calibri" pitchFamily="34" charset="0"/>
            </a:endParaRPr>
          </a:p>
          <a:p>
            <a:r>
              <a:rPr lang="en-US" sz="2400" b="1" dirty="0" smtClean="0">
                <a:latin typeface="Calibri" pitchFamily="34" charset="0"/>
                <a:cs typeface="Calibri" pitchFamily="34" charset="0"/>
              </a:rPr>
              <a:t>Not everything may be appropriate for every library, but most of us can do more if we rethink things.</a:t>
            </a:r>
          </a:p>
          <a:p>
            <a:endParaRPr lang="en-US" sz="2400" b="1" dirty="0" smtClean="0">
              <a:latin typeface="Calibri" pitchFamily="34" charset="0"/>
              <a:cs typeface="Calibri" pitchFamily="34" charset="0"/>
            </a:endParaRPr>
          </a:p>
          <a:p>
            <a:r>
              <a:rPr lang="en-US" sz="2400" b="1" dirty="0" smtClean="0">
                <a:latin typeface="Calibri" pitchFamily="34" charset="0"/>
                <a:cs typeface="Calibri" pitchFamily="34" charset="0"/>
              </a:rPr>
              <a:t>Change is hard but staff can be encouraged to do so if you show that it is necessary and possible to change.</a:t>
            </a:r>
          </a:p>
          <a:p>
            <a:pPr marL="0" indent="0">
              <a:buNone/>
            </a:pPr>
            <a:endParaRPr lang="en-US" dirty="0"/>
          </a:p>
        </p:txBody>
      </p:sp>
    </p:spTree>
    <p:extLst>
      <p:ext uri="{BB962C8B-B14F-4D97-AF65-F5344CB8AC3E}">
        <p14:creationId xmlns:p14="http://schemas.microsoft.com/office/powerpoint/2010/main" val="886694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21"/>
            <a:ext cx="8229600" cy="1252728"/>
          </a:xfrm>
        </p:spPr>
        <p:txBody>
          <a:bodyPr>
            <a:noAutofit/>
          </a:bodyPr>
          <a:lstStyle/>
          <a:p>
            <a:pPr algn="ctr"/>
            <a:r>
              <a:rPr lang="en-US" sz="2800" b="1" u="sng" dirty="0">
                <a:solidFill>
                  <a:schemeClr val="bg1"/>
                </a:solidFill>
                <a:latin typeface="Calibri" pitchFamily="34" charset="0"/>
                <a:cs typeface="Calibri" pitchFamily="34" charset="0"/>
              </a:rPr>
              <a:t>Ease of Resource Sharing </a:t>
            </a:r>
            <a:r>
              <a:rPr lang="en-US" sz="2800" b="1" u="sng" dirty="0" smtClean="0">
                <a:solidFill>
                  <a:schemeClr val="bg1"/>
                </a:solidFill>
                <a:latin typeface="Calibri" pitchFamily="34" charset="0"/>
                <a:cs typeface="Calibri" pitchFamily="34" charset="0"/>
              </a:rPr>
              <a:t/>
            </a:r>
            <a:br>
              <a:rPr lang="en-US" sz="2800" b="1" u="sng" dirty="0" smtClean="0">
                <a:solidFill>
                  <a:schemeClr val="bg1"/>
                </a:solidFill>
                <a:latin typeface="Calibri" pitchFamily="34" charset="0"/>
                <a:cs typeface="Calibri" pitchFamily="34" charset="0"/>
              </a:rPr>
            </a:br>
            <a:r>
              <a:rPr lang="en-US" sz="2800" b="1" u="sng" dirty="0" smtClean="0">
                <a:solidFill>
                  <a:schemeClr val="bg1"/>
                </a:solidFill>
                <a:latin typeface="Calibri" pitchFamily="34" charset="0"/>
                <a:cs typeface="Calibri" pitchFamily="34" charset="0"/>
              </a:rPr>
              <a:t>Transactions </a:t>
            </a:r>
            <a:r>
              <a:rPr lang="en-US" sz="2800" b="1" u="sng" dirty="0">
                <a:solidFill>
                  <a:schemeClr val="bg1"/>
                </a:solidFill>
                <a:latin typeface="Calibri" pitchFamily="34" charset="0"/>
                <a:cs typeface="Calibri" pitchFamily="34" charset="0"/>
              </a:rPr>
              <a:t>Between Libraries </a:t>
            </a:r>
            <a:endParaRPr lang="en-US" sz="2800"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574158" y="1612231"/>
            <a:ext cx="8112642" cy="4788569"/>
          </a:xfrm>
        </p:spPr>
        <p:txBody>
          <a:bodyPr>
            <a:noAutofit/>
          </a:bodyPr>
          <a:lstStyle/>
          <a:p>
            <a:pPr marL="0" indent="0">
              <a:buNone/>
            </a:pPr>
            <a:r>
              <a:rPr lang="en-US" sz="1800" b="1" dirty="0" smtClean="0">
                <a:latin typeface="Calibri" pitchFamily="34" charset="0"/>
                <a:cs typeface="Calibri" pitchFamily="34" charset="0"/>
              </a:rPr>
              <a:t>1. Library </a:t>
            </a:r>
            <a:r>
              <a:rPr lang="en-US" sz="1800" b="1" dirty="0">
                <a:latin typeface="Calibri" pitchFamily="34" charset="0"/>
                <a:cs typeface="Calibri" pitchFamily="34" charset="0"/>
              </a:rPr>
              <a:t>provides online request form for other </a:t>
            </a:r>
            <a:r>
              <a:rPr lang="en-US" sz="1800" b="1" dirty="0" smtClean="0">
                <a:latin typeface="Calibri" pitchFamily="34" charset="0"/>
                <a:cs typeface="Calibri" pitchFamily="34" charset="0"/>
              </a:rPr>
              <a:t>libraries</a:t>
            </a:r>
          </a:p>
          <a:p>
            <a:pPr indent="-342900">
              <a:buAutoNum type="arabicPeriod"/>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2. Library accepts fax or email requests from other </a:t>
            </a:r>
            <a:r>
              <a:rPr lang="en-US" sz="1800" b="1" dirty="0" smtClean="0">
                <a:latin typeface="Calibri" pitchFamily="34" charset="0"/>
                <a:cs typeface="Calibri" pitchFamily="34" charset="0"/>
              </a:rPr>
              <a:t>libraries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3. Library accepts requests within OCLC WorldCat Resource Sharing or other union </a:t>
            </a:r>
            <a:r>
              <a:rPr lang="en-US" sz="1800" b="1" dirty="0" smtClean="0">
                <a:latin typeface="Calibri" pitchFamily="34" charset="0"/>
                <a:cs typeface="Calibri" pitchFamily="34" charset="0"/>
              </a:rPr>
              <a:t>catalog</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4. Library's holdings are up to date in resource sharing </a:t>
            </a:r>
            <a:r>
              <a:rPr lang="en-US" sz="1800" b="1" dirty="0" smtClean="0">
                <a:latin typeface="Calibri" pitchFamily="34" charset="0"/>
                <a:cs typeface="Calibri" pitchFamily="34" charset="0"/>
              </a:rPr>
              <a:t>systems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5. Library's serials holdings are up to date within a year in resource sharing </a:t>
            </a:r>
            <a:r>
              <a:rPr lang="en-US" sz="1800" b="1" dirty="0" smtClean="0">
                <a:latin typeface="Calibri" pitchFamily="34" charset="0"/>
                <a:cs typeface="Calibri" pitchFamily="34" charset="0"/>
              </a:rPr>
              <a:t>systems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6. Library generally responds to/updates lending and borrowing transactions within 24 hours</a:t>
            </a:r>
          </a:p>
          <a:p>
            <a:pPr marL="0" indent="0">
              <a:buNone/>
            </a:pPr>
            <a:endParaRPr lang="en-US" sz="1800" b="1" dirty="0"/>
          </a:p>
          <a:p>
            <a:endParaRPr lang="en-US" sz="1800" b="1" dirty="0"/>
          </a:p>
          <a:p>
            <a:endParaRPr lang="en-US" sz="1800" b="1" dirty="0"/>
          </a:p>
        </p:txBody>
      </p:sp>
    </p:spTree>
    <p:extLst>
      <p:ext uri="{BB962C8B-B14F-4D97-AF65-F5344CB8AC3E}">
        <p14:creationId xmlns:p14="http://schemas.microsoft.com/office/powerpoint/2010/main" val="3934256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95423" y="318977"/>
            <a:ext cx="8272130" cy="1212111"/>
          </a:xfrm>
        </p:spPr>
        <p:txBody>
          <a:bodyPr>
            <a:noAutofit/>
          </a:bodyPr>
          <a:lstStyle/>
          <a:p>
            <a:pPr algn="ctr"/>
            <a:r>
              <a:rPr lang="en-US" sz="2800" b="1" u="sng" dirty="0">
                <a:solidFill>
                  <a:schemeClr val="bg1"/>
                </a:solidFill>
                <a:latin typeface="Calibri" pitchFamily="34" charset="0"/>
                <a:cs typeface="Calibri" pitchFamily="34" charset="0"/>
              </a:rPr>
              <a:t>Ease of Resource Sharing Transactions Between </a:t>
            </a:r>
            <a:r>
              <a:rPr lang="en-US" sz="2800" b="1" u="sng" dirty="0" smtClean="0">
                <a:solidFill>
                  <a:schemeClr val="bg1"/>
                </a:solidFill>
                <a:latin typeface="Calibri" pitchFamily="34" charset="0"/>
                <a:cs typeface="Calibri" pitchFamily="34" charset="0"/>
              </a:rPr>
              <a:t>Libraries (cont.)  </a:t>
            </a:r>
            <a:endParaRPr lang="en-US" sz="2800" u="sng" dirty="0">
              <a:solidFill>
                <a:schemeClr val="bg1"/>
              </a:solidFill>
              <a:latin typeface="Calibri" pitchFamily="34" charset="0"/>
              <a:cs typeface="Calibri" pitchFamily="34" charset="0"/>
            </a:endParaRPr>
          </a:p>
        </p:txBody>
      </p:sp>
      <p:sp>
        <p:nvSpPr>
          <p:cNvPr id="7" name="Content Placeholder 3"/>
          <p:cNvSpPr>
            <a:spLocks noGrp="1"/>
          </p:cNvSpPr>
          <p:nvPr>
            <p:ph idx="1"/>
          </p:nvPr>
        </p:nvSpPr>
        <p:spPr>
          <a:xfrm>
            <a:off x="499730" y="1847850"/>
            <a:ext cx="8229600" cy="5010150"/>
          </a:xfrm>
        </p:spPr>
        <p:txBody>
          <a:bodyPr>
            <a:noAutofit/>
          </a:bodyPr>
          <a:lstStyle/>
          <a:p>
            <a:pPr marL="0" indent="0">
              <a:buNone/>
            </a:pPr>
            <a:r>
              <a:rPr lang="en-US" sz="1800" b="1" dirty="0" smtClean="0">
                <a:latin typeface="Calibri" pitchFamily="34" charset="0"/>
                <a:cs typeface="Calibri" pitchFamily="34" charset="0"/>
              </a:rPr>
              <a:t>7</a:t>
            </a:r>
            <a:r>
              <a:rPr lang="en-US" sz="1800" b="1" dirty="0">
                <a:latin typeface="Calibri" pitchFamily="34" charset="0"/>
                <a:cs typeface="Calibri" pitchFamily="34" charset="0"/>
              </a:rPr>
              <a:t>. Library accepts requests through regional or </a:t>
            </a:r>
            <a:r>
              <a:rPr lang="en-US" sz="1800" b="1" dirty="0" err="1">
                <a:latin typeface="Calibri" pitchFamily="34" charset="0"/>
                <a:cs typeface="Calibri" pitchFamily="34" charset="0"/>
              </a:rPr>
              <a:t>consortial</a:t>
            </a:r>
            <a:r>
              <a:rPr lang="en-US" sz="1800" b="1" dirty="0">
                <a:latin typeface="Calibri" pitchFamily="34" charset="0"/>
                <a:cs typeface="Calibri" pitchFamily="34" charset="0"/>
              </a:rPr>
              <a:t> </a:t>
            </a:r>
            <a:r>
              <a:rPr lang="en-US" sz="1800" b="1" dirty="0" smtClean="0">
                <a:latin typeface="Calibri" pitchFamily="34" charset="0"/>
                <a:cs typeface="Calibri" pitchFamily="34" charset="0"/>
              </a:rPr>
              <a:t>systems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8. Library participates in local or regional courier services whenever possible to deliver materials </a:t>
            </a:r>
            <a:endParaRPr lang="en-US" sz="1800" b="1" dirty="0" smtClean="0">
              <a:latin typeface="Calibri" pitchFamily="34" charset="0"/>
              <a:cs typeface="Calibri" pitchFamily="34" charset="0"/>
            </a:endParaRP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9. Library’s lending policies are up to date with current information, including contact information and posted within the resource sharing systems </a:t>
            </a:r>
            <a:r>
              <a:rPr lang="en-US" sz="1800" b="1" dirty="0" smtClean="0">
                <a:latin typeface="Calibri" pitchFamily="34" charset="0"/>
                <a:cs typeface="Calibri" pitchFamily="34" charset="0"/>
              </a:rPr>
              <a:t>utilized</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10. Lending library uses ISO compliant </a:t>
            </a:r>
            <a:r>
              <a:rPr lang="en-US" sz="1800" b="1" dirty="0" smtClean="0">
                <a:latin typeface="Calibri" pitchFamily="34" charset="0"/>
                <a:cs typeface="Calibri" pitchFamily="34" charset="0"/>
              </a:rPr>
              <a:t>system</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11. Library is a member of a consortium with a shared catalog or discovery system</a:t>
            </a:r>
          </a:p>
          <a:p>
            <a:endParaRPr lang="en-US" sz="1800" b="1" dirty="0"/>
          </a:p>
        </p:txBody>
      </p:sp>
    </p:spTree>
    <p:extLst>
      <p:ext uri="{BB962C8B-B14F-4D97-AF65-F5344CB8AC3E}">
        <p14:creationId xmlns:p14="http://schemas.microsoft.com/office/powerpoint/2010/main" val="1825054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16" y="0"/>
            <a:ext cx="7514025" cy="1226830"/>
          </a:xfrm>
        </p:spPr>
        <p:txBody>
          <a:bodyPr>
            <a:noAutofit/>
          </a:bodyPr>
          <a:lstStyle/>
          <a:p>
            <a:pPr algn="ctr"/>
            <a:r>
              <a:rPr lang="en-US" sz="4000" b="1" u="sng" dirty="0" smtClean="0">
                <a:solidFill>
                  <a:schemeClr val="bg1"/>
                </a:solidFill>
                <a:latin typeface="Calibri" pitchFamily="34" charset="0"/>
                <a:cs typeface="Calibri" pitchFamily="34" charset="0"/>
              </a:rPr>
              <a:t>Ease </a:t>
            </a:r>
            <a:r>
              <a:rPr lang="en-US" sz="4000" b="1" u="sng" dirty="0">
                <a:solidFill>
                  <a:schemeClr val="bg1"/>
                </a:solidFill>
                <a:latin typeface="Calibri" pitchFamily="34" charset="0"/>
                <a:cs typeface="Calibri" pitchFamily="34" charset="0"/>
              </a:rPr>
              <a:t>of Identifying </a:t>
            </a:r>
            <a:r>
              <a:rPr lang="en-US" sz="4000" b="1" u="sng" dirty="0" smtClean="0">
                <a:solidFill>
                  <a:schemeClr val="bg1"/>
                </a:solidFill>
                <a:latin typeface="Calibri" pitchFamily="34" charset="0"/>
                <a:cs typeface="Calibri" pitchFamily="34" charset="0"/>
              </a:rPr>
              <a:t>Materials</a:t>
            </a:r>
            <a:endParaRPr lang="en-US" sz="4000"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67832" y="1439334"/>
            <a:ext cx="8208335" cy="5162340"/>
          </a:xfrm>
        </p:spPr>
        <p:txBody>
          <a:bodyPr>
            <a:noAutofit/>
          </a:bodyPr>
          <a:lstStyle/>
          <a:p>
            <a:pPr marL="0" indent="0">
              <a:buNone/>
            </a:pPr>
            <a:r>
              <a:rPr lang="en-US" sz="1800" b="1" dirty="0">
                <a:latin typeface="Calibri" pitchFamily="34" charset="0"/>
                <a:cs typeface="Calibri" pitchFamily="34" charset="0"/>
              </a:rPr>
              <a:t>12. Library promotes use of plug-ins/widgets for identifying and locating library </a:t>
            </a:r>
            <a:r>
              <a:rPr lang="en-US" sz="1800" b="1" dirty="0" smtClean="0">
                <a:latin typeface="Calibri" pitchFamily="34" charset="0"/>
                <a:cs typeface="Calibri" pitchFamily="34" charset="0"/>
              </a:rPr>
              <a:t>materials.  Example</a:t>
            </a:r>
            <a:r>
              <a:rPr lang="en-US" sz="1800" b="1" dirty="0">
                <a:latin typeface="Calibri" pitchFamily="34" charset="0"/>
                <a:cs typeface="Calibri" pitchFamily="34" charset="0"/>
              </a:rPr>
              <a:t>: the LibX </a:t>
            </a:r>
            <a:r>
              <a:rPr lang="en-US" sz="1800" b="1" dirty="0" smtClean="0">
                <a:latin typeface="Calibri" pitchFamily="34" charset="0"/>
                <a:cs typeface="Calibri" pitchFamily="34" charset="0"/>
              </a:rPr>
              <a:t>Toolbar</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13. </a:t>
            </a:r>
            <a:r>
              <a:rPr lang="en-US" sz="1800" b="1" dirty="0" smtClean="0">
                <a:latin typeface="Calibri" pitchFamily="34" charset="0"/>
                <a:cs typeface="Calibri" pitchFamily="34" charset="0"/>
              </a:rPr>
              <a:t>Holdings </a:t>
            </a:r>
            <a:r>
              <a:rPr lang="en-US" sz="1800" b="1" dirty="0">
                <a:latin typeface="Calibri" pitchFamily="34" charset="0"/>
                <a:cs typeface="Calibri" pitchFamily="34" charset="0"/>
              </a:rPr>
              <a:t>are discoverable </a:t>
            </a:r>
            <a:r>
              <a:rPr lang="en-US" sz="1800" b="1" dirty="0" smtClean="0">
                <a:latin typeface="Calibri" pitchFamily="34" charset="0"/>
                <a:cs typeface="Calibri" pitchFamily="34" charset="0"/>
              </a:rPr>
              <a:t>in </a:t>
            </a:r>
            <a:r>
              <a:rPr lang="en-US" sz="1800" b="1" dirty="0" err="1" smtClean="0">
                <a:latin typeface="Calibri" pitchFamily="34" charset="0"/>
                <a:cs typeface="Calibri" pitchFamily="34" charset="0"/>
              </a:rPr>
              <a:t>Worldcat</a:t>
            </a:r>
            <a:r>
              <a:rPr lang="en-US" sz="1800" b="1" dirty="0" smtClean="0">
                <a:latin typeface="Calibri" pitchFamily="34" charset="0"/>
                <a:cs typeface="Calibri" pitchFamily="34" charset="0"/>
              </a:rPr>
              <a:t> - </a:t>
            </a:r>
            <a:r>
              <a:rPr lang="en-US" sz="1800" b="1" dirty="0" smtClean="0">
                <a:latin typeface="Calibri" pitchFamily="34" charset="0"/>
                <a:cs typeface="Calibri" pitchFamily="34" charset="0"/>
                <a:hlinkClick r:id="rId3"/>
              </a:rPr>
              <a:t>www.worldcat.org</a:t>
            </a:r>
            <a:endParaRPr lang="en-US" sz="1800" b="1" dirty="0" smtClean="0">
              <a:latin typeface="Calibri" pitchFamily="34" charset="0"/>
              <a:cs typeface="Calibri" pitchFamily="34" charset="0"/>
            </a:endParaRP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14. Library utilizes OpenURL to help users connect to </a:t>
            </a:r>
            <a:r>
              <a:rPr lang="en-US" sz="1800" b="1" dirty="0" smtClean="0">
                <a:latin typeface="Calibri" pitchFamily="34" charset="0"/>
                <a:cs typeface="Calibri" pitchFamily="34" charset="0"/>
              </a:rPr>
              <a:t>resources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15. Library provides links to digitized collections in the local </a:t>
            </a:r>
            <a:r>
              <a:rPr lang="en-US" sz="1800" b="1" dirty="0" smtClean="0">
                <a:latin typeface="Calibri" pitchFamily="34" charset="0"/>
                <a:cs typeface="Calibri" pitchFamily="34" charset="0"/>
              </a:rPr>
              <a:t>ILS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16. Library utilizes federated </a:t>
            </a:r>
            <a:r>
              <a:rPr lang="en-US" sz="1800" b="1" dirty="0" smtClean="0">
                <a:latin typeface="Calibri" pitchFamily="34" charset="0"/>
                <a:cs typeface="Calibri" pitchFamily="34" charset="0"/>
              </a:rPr>
              <a:t>search or other </a:t>
            </a:r>
            <a:r>
              <a:rPr lang="en-US" sz="1800" b="1" dirty="0">
                <a:latin typeface="Calibri" pitchFamily="34" charset="0"/>
                <a:cs typeface="Calibri" pitchFamily="34" charset="0"/>
              </a:rPr>
              <a:t>tool for cross-collection searching by </a:t>
            </a:r>
            <a:r>
              <a:rPr lang="en-US" sz="1800" b="1" dirty="0" smtClean="0">
                <a:latin typeface="Calibri" pitchFamily="34" charset="0"/>
                <a:cs typeface="Calibri" pitchFamily="34" charset="0"/>
              </a:rPr>
              <a:t>users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17. Library’s electronic collections holdings are up to date in the local catalog</a:t>
            </a:r>
          </a:p>
          <a:p>
            <a:pPr marL="0" indent="0">
              <a:buNone/>
            </a:pPr>
            <a:endParaRPr lang="en-US" sz="1600" dirty="0"/>
          </a:p>
          <a:p>
            <a:endParaRPr lang="en-US" sz="1600" dirty="0"/>
          </a:p>
          <a:p>
            <a:endParaRPr lang="en-US" sz="1600" dirty="0"/>
          </a:p>
        </p:txBody>
      </p:sp>
    </p:spTree>
    <p:extLst>
      <p:ext uri="{BB962C8B-B14F-4D97-AF65-F5344CB8AC3E}">
        <p14:creationId xmlns:p14="http://schemas.microsoft.com/office/powerpoint/2010/main" val="34984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790" y="0"/>
            <a:ext cx="7483443" cy="1311546"/>
          </a:xfrm>
        </p:spPr>
        <p:txBody>
          <a:bodyPr>
            <a:normAutofit/>
          </a:bodyPr>
          <a:lstStyle/>
          <a:p>
            <a:pPr algn="ctr"/>
            <a:r>
              <a:rPr lang="en-US" sz="2800" u="sng" dirty="0" smtClean="0">
                <a:solidFill>
                  <a:schemeClr val="bg1"/>
                </a:solidFill>
                <a:latin typeface="Calibri" pitchFamily="34" charset="0"/>
                <a:cs typeface="Calibri" pitchFamily="34" charset="0"/>
              </a:rPr>
              <a:t>Promote discovery via widgets, other means?</a:t>
            </a:r>
            <a:endParaRPr lang="en-US" sz="2800" b="1" u="sng" dirty="0">
              <a:solidFill>
                <a:schemeClr val="bg1"/>
              </a:solidFill>
              <a:latin typeface="Calibri" pitchFamily="34" charset="0"/>
              <a:cs typeface="Calibri" pitchFamily="34" charset="0"/>
            </a:endParaRPr>
          </a:p>
        </p:txBody>
      </p:sp>
      <p:pic>
        <p:nvPicPr>
          <p:cNvPr id="2050" name="Picture 2" descr="C:\Users\esimps03\Desktop\Library promotes use of plugins widgets for identifying and locating library materials Example the LibX Toolbar.png"/>
          <p:cNvPicPr>
            <a:picLocks noGrp="1" noChangeAspect="1" noChangeArrowheads="1"/>
          </p:cNvPicPr>
          <p:nvPr>
            <p:ph idx="1"/>
          </p:nvPr>
        </p:nvPicPr>
        <p:blipFill>
          <a:blip r:embed="rId3"/>
          <a:stretch>
            <a:fillRect/>
          </a:stretch>
        </p:blipFill>
        <p:spPr bwMode="auto">
          <a:xfrm>
            <a:off x="1803136" y="1499191"/>
            <a:ext cx="5583766" cy="4327451"/>
          </a:xfrm>
          <a:prstGeom prst="rect">
            <a:avLst/>
          </a:prstGeom>
          <a:noFill/>
        </p:spPr>
      </p:pic>
    </p:spTree>
    <p:extLst>
      <p:ext uri="{BB962C8B-B14F-4D97-AF65-F5344CB8AC3E}">
        <p14:creationId xmlns:p14="http://schemas.microsoft.com/office/powerpoint/2010/main" val="84382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35936"/>
            <a:ext cx="8240233" cy="1073888"/>
          </a:xfrm>
        </p:spPr>
        <p:txBody>
          <a:bodyPr>
            <a:normAutofit/>
          </a:bodyPr>
          <a:lstStyle/>
          <a:p>
            <a:pPr algn="ctr"/>
            <a:r>
              <a:rPr lang="en-US" sz="4800" u="sng" dirty="0" smtClean="0">
                <a:solidFill>
                  <a:schemeClr val="bg1"/>
                </a:solidFill>
                <a:latin typeface="Calibri" pitchFamily="34" charset="0"/>
                <a:cs typeface="Calibri" pitchFamily="34" charset="0"/>
              </a:rPr>
              <a:t>How have libraries responded?</a:t>
            </a:r>
            <a:endParaRPr lang="en-US" sz="48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57199" y="1771650"/>
            <a:ext cx="8240233" cy="4464557"/>
          </a:xfrm>
        </p:spPr>
        <p:txBody>
          <a:bodyPr>
            <a:normAutofit/>
          </a:bodyPr>
          <a:lstStyle/>
          <a:p>
            <a:r>
              <a:rPr lang="en-US" b="1" dirty="0" smtClean="0">
                <a:latin typeface="Calibri" pitchFamily="34" charset="0"/>
                <a:cs typeface="Calibri" pitchFamily="34" charset="0"/>
              </a:rPr>
              <a:t>Collecting </a:t>
            </a:r>
            <a:r>
              <a:rPr lang="en-US" b="1" dirty="0" err="1" smtClean="0">
                <a:latin typeface="Calibri" pitchFamily="34" charset="0"/>
                <a:cs typeface="Calibri" pitchFamily="34" charset="0"/>
              </a:rPr>
              <a:t>vs</a:t>
            </a:r>
            <a:r>
              <a:rPr lang="en-US" b="1" dirty="0" smtClean="0">
                <a:latin typeface="Calibri" pitchFamily="34" charset="0"/>
                <a:cs typeface="Calibri" pitchFamily="34" charset="0"/>
              </a:rPr>
              <a:t> licensing or single access payments</a:t>
            </a:r>
          </a:p>
          <a:p>
            <a:endParaRPr lang="en-US" b="1" dirty="0">
              <a:latin typeface="Calibri" pitchFamily="34" charset="0"/>
              <a:cs typeface="Calibri" pitchFamily="34" charset="0"/>
            </a:endParaRPr>
          </a:p>
          <a:p>
            <a:r>
              <a:rPr lang="en-US" b="1" dirty="0" smtClean="0">
                <a:latin typeface="Calibri" pitchFamily="34" charset="0"/>
                <a:cs typeface="Calibri" pitchFamily="34" charset="0"/>
              </a:rPr>
              <a:t>Digital and Print </a:t>
            </a:r>
          </a:p>
          <a:p>
            <a:pPr marL="0" indent="0">
              <a:buNone/>
            </a:pPr>
            <a:endParaRPr lang="en-US" b="1" dirty="0" smtClean="0">
              <a:latin typeface="Calibri" pitchFamily="34" charset="0"/>
              <a:cs typeface="Calibri" pitchFamily="34" charset="0"/>
            </a:endParaRPr>
          </a:p>
          <a:p>
            <a:r>
              <a:rPr lang="en-US" b="1" dirty="0" smtClean="0">
                <a:latin typeface="Calibri" pitchFamily="34" charset="0"/>
                <a:cs typeface="Calibri" pitchFamily="34" charset="0"/>
              </a:rPr>
              <a:t>Open Access/Institutional Repositories</a:t>
            </a:r>
          </a:p>
          <a:p>
            <a:pPr marL="0" indent="0">
              <a:buNone/>
            </a:pPr>
            <a:endParaRPr lang="en-US" b="1" dirty="0" smtClean="0">
              <a:latin typeface="Calibri" pitchFamily="34" charset="0"/>
              <a:cs typeface="Calibri" pitchFamily="34" charset="0"/>
            </a:endParaRPr>
          </a:p>
          <a:p>
            <a:r>
              <a:rPr lang="en-US" b="1" dirty="0" smtClean="0">
                <a:latin typeface="Calibri" pitchFamily="34" charset="0"/>
                <a:cs typeface="Calibri" pitchFamily="34" charset="0"/>
              </a:rPr>
              <a:t>Re-assigning staff, cross training and redeveloping job descriptions </a:t>
            </a:r>
            <a:endParaRPr lang="en-US" b="1" dirty="0">
              <a:latin typeface="Calibri" pitchFamily="34" charset="0"/>
              <a:cs typeface="Calibri" pitchFamily="34" charset="0"/>
            </a:endParaRPr>
          </a:p>
        </p:txBody>
      </p:sp>
    </p:spTree>
    <p:extLst>
      <p:ext uri="{BB962C8B-B14F-4D97-AF65-F5344CB8AC3E}">
        <p14:creationId xmlns:p14="http://schemas.microsoft.com/office/powerpoint/2010/main" val="84382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4" y="0"/>
            <a:ext cx="8304026" cy="1355249"/>
          </a:xfrm>
        </p:spPr>
        <p:txBody>
          <a:bodyPr>
            <a:noAutofit/>
          </a:bodyPr>
          <a:lstStyle/>
          <a:p>
            <a:pPr algn="ctr"/>
            <a:r>
              <a:rPr lang="en-US" sz="3200" b="1" u="sng" dirty="0" smtClean="0">
                <a:solidFill>
                  <a:schemeClr val="bg1"/>
                </a:solidFill>
                <a:latin typeface="Calibri" pitchFamily="34" charset="0"/>
                <a:cs typeface="Calibri" pitchFamily="34" charset="0"/>
              </a:rPr>
              <a:t>Ease </a:t>
            </a:r>
            <a:r>
              <a:rPr lang="en-US" sz="3200" b="1" u="sng" dirty="0">
                <a:solidFill>
                  <a:schemeClr val="bg1"/>
                </a:solidFill>
                <a:latin typeface="Calibri" pitchFamily="34" charset="0"/>
                <a:cs typeface="Calibri" pitchFamily="34" charset="0"/>
              </a:rPr>
              <a:t>of Requesting for </a:t>
            </a:r>
            <a:r>
              <a:rPr lang="en-US" sz="3200" b="1" u="sng" dirty="0" smtClean="0">
                <a:solidFill>
                  <a:schemeClr val="bg1"/>
                </a:solidFill>
                <a:latin typeface="Calibri" pitchFamily="34" charset="0"/>
                <a:cs typeface="Calibri" pitchFamily="34" charset="0"/>
              </a:rPr>
              <a:t>Borrowers</a:t>
            </a:r>
            <a:endParaRPr lang="en-US" sz="3200"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329611" y="1489740"/>
            <a:ext cx="8442249" cy="5283200"/>
          </a:xfrm>
        </p:spPr>
        <p:txBody>
          <a:bodyPr>
            <a:normAutofit/>
          </a:bodyPr>
          <a:lstStyle/>
          <a:p>
            <a:pPr marL="0" indent="0">
              <a:buNone/>
            </a:pPr>
            <a:r>
              <a:rPr lang="en-US" sz="2000" b="1" dirty="0">
                <a:latin typeface="Calibri" pitchFamily="34" charset="0"/>
                <a:cs typeface="Calibri" pitchFamily="34" charset="0"/>
              </a:rPr>
              <a:t>18. Library provides an online request </a:t>
            </a:r>
            <a:r>
              <a:rPr lang="en-US" sz="2000" b="1" dirty="0" smtClean="0">
                <a:latin typeface="Calibri" pitchFamily="34" charset="0"/>
                <a:cs typeface="Calibri" pitchFamily="34" charset="0"/>
              </a:rPr>
              <a:t>form</a:t>
            </a:r>
          </a:p>
          <a:p>
            <a:pPr marL="0" indent="0">
              <a:buNone/>
            </a:pPr>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19. Library processes user requests within 2 business </a:t>
            </a:r>
            <a:r>
              <a:rPr lang="en-US" sz="2000" b="1" dirty="0" smtClean="0">
                <a:latin typeface="Calibri" pitchFamily="34" charset="0"/>
                <a:cs typeface="Calibri" pitchFamily="34" charset="0"/>
              </a:rPr>
              <a:t>days</a:t>
            </a:r>
          </a:p>
          <a:p>
            <a:pPr marL="0" indent="0">
              <a:buNone/>
            </a:pPr>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20. Library has enabled automated request features in their catalog </a:t>
            </a:r>
            <a:r>
              <a:rPr lang="en-US" sz="2000" b="1" dirty="0" smtClean="0">
                <a:latin typeface="Calibri" pitchFamily="34" charset="0"/>
                <a:cs typeface="Calibri" pitchFamily="34" charset="0"/>
              </a:rPr>
              <a:t>or discovery </a:t>
            </a:r>
            <a:r>
              <a:rPr lang="en-US" sz="2000" b="1" dirty="0">
                <a:latin typeface="Calibri" pitchFamily="34" charset="0"/>
                <a:cs typeface="Calibri" pitchFamily="34" charset="0"/>
              </a:rPr>
              <a:t>tool</a:t>
            </a:r>
          </a:p>
          <a:p>
            <a:pPr lvl="1"/>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21. Library has enabled unmediated resource sharing requests by users</a:t>
            </a:r>
          </a:p>
          <a:p>
            <a:pPr lvl="1"/>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22. Library utilizes OpenURL resolvers to make requesting items easier</a:t>
            </a:r>
          </a:p>
          <a:p>
            <a:pPr marL="0" indent="0">
              <a:buNone/>
            </a:pPr>
            <a:endParaRPr lang="en-US" sz="2000" dirty="0"/>
          </a:p>
          <a:p>
            <a:endParaRPr lang="en-US" sz="2000" dirty="0"/>
          </a:p>
          <a:p>
            <a:endParaRPr lang="en-US" sz="2000" dirty="0"/>
          </a:p>
        </p:txBody>
      </p:sp>
    </p:spTree>
    <p:extLst>
      <p:ext uri="{BB962C8B-B14F-4D97-AF65-F5344CB8AC3E}">
        <p14:creationId xmlns:p14="http://schemas.microsoft.com/office/powerpoint/2010/main" val="1726648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58" y="0"/>
            <a:ext cx="7995684" cy="1169581"/>
          </a:xfrm>
        </p:spPr>
        <p:txBody>
          <a:bodyPr>
            <a:normAutofit fontScale="90000"/>
          </a:bodyPr>
          <a:lstStyle/>
          <a:p>
            <a:pPr algn="ctr"/>
            <a:r>
              <a:rPr lang="en-US" sz="3600" b="1" dirty="0" smtClean="0">
                <a:solidFill>
                  <a:schemeClr val="bg1"/>
                </a:solidFill>
              </a:rPr>
              <a:t/>
            </a:r>
            <a:br>
              <a:rPr lang="en-US" sz="3600" b="1" dirty="0" smtClean="0">
                <a:solidFill>
                  <a:schemeClr val="bg1"/>
                </a:solidFill>
              </a:rPr>
            </a:br>
            <a:r>
              <a:rPr lang="en-US" sz="4000" b="1" u="sng" dirty="0" smtClean="0">
                <a:solidFill>
                  <a:schemeClr val="bg1"/>
                </a:solidFill>
                <a:latin typeface="Calibri" pitchFamily="34" charset="0"/>
                <a:cs typeface="Calibri" pitchFamily="34" charset="0"/>
              </a:rPr>
              <a:t>User </a:t>
            </a:r>
            <a:r>
              <a:rPr lang="en-US" sz="4000" b="1" u="sng" dirty="0">
                <a:solidFill>
                  <a:schemeClr val="bg1"/>
                </a:solidFill>
                <a:latin typeface="Calibri" pitchFamily="34" charset="0"/>
                <a:cs typeface="Calibri" pitchFamily="34" charset="0"/>
              </a:rPr>
              <a:t>Friendly </a:t>
            </a:r>
            <a:r>
              <a:rPr lang="en-US" sz="4000" b="1" u="sng" dirty="0" smtClean="0">
                <a:solidFill>
                  <a:schemeClr val="bg1"/>
                </a:solidFill>
                <a:latin typeface="Calibri" pitchFamily="34" charset="0"/>
                <a:cs typeface="Calibri" pitchFamily="34" charset="0"/>
              </a:rPr>
              <a:t>Services </a:t>
            </a:r>
            <a:endParaRPr lang="en-US" sz="4000"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14670" y="1371600"/>
            <a:ext cx="8378456" cy="7501467"/>
          </a:xfrm>
        </p:spPr>
        <p:txBody>
          <a:bodyPr>
            <a:noAutofit/>
          </a:bodyPr>
          <a:lstStyle/>
          <a:p>
            <a:pPr marL="0" indent="0">
              <a:buNone/>
            </a:pPr>
            <a:r>
              <a:rPr lang="en-US" sz="1800" b="1" dirty="0">
                <a:latin typeface="Calibri" pitchFamily="34" charset="0"/>
                <a:cs typeface="Calibri" pitchFamily="34" charset="0"/>
              </a:rPr>
              <a:t>23. Library provides online status of requests for users 24/7</a:t>
            </a:r>
          </a:p>
          <a:p>
            <a:pPr marL="0" indent="0">
              <a:buNone/>
            </a:pPr>
            <a:r>
              <a:rPr lang="en-US" sz="1800" b="1" dirty="0">
                <a:latin typeface="Calibri" pitchFamily="34" charset="0"/>
                <a:cs typeface="Calibri" pitchFamily="34" charset="0"/>
              </a:rPr>
              <a:t> </a:t>
            </a:r>
          </a:p>
          <a:p>
            <a:pPr marL="0" indent="0">
              <a:buNone/>
            </a:pPr>
            <a:r>
              <a:rPr lang="en-US" sz="1800" b="1" dirty="0">
                <a:latin typeface="Calibri" pitchFamily="34" charset="0"/>
                <a:cs typeface="Calibri" pitchFamily="34" charset="0"/>
              </a:rPr>
              <a:t>24. Library’s borrowing policies and procedures are posted for users</a:t>
            </a:r>
          </a:p>
          <a:p>
            <a:pPr marL="0" indent="0">
              <a:buNone/>
            </a:pPr>
            <a:r>
              <a:rPr lang="en-US" sz="1800" b="1" dirty="0">
                <a:latin typeface="Calibri" pitchFamily="34" charset="0"/>
                <a:cs typeface="Calibri" pitchFamily="34" charset="0"/>
              </a:rPr>
              <a:t> </a:t>
            </a:r>
          </a:p>
          <a:p>
            <a:pPr marL="0" indent="0">
              <a:buNone/>
            </a:pPr>
            <a:r>
              <a:rPr lang="en-US" sz="1800" b="1" dirty="0">
                <a:latin typeface="Calibri" pitchFamily="34" charset="0"/>
                <a:cs typeface="Calibri" pitchFamily="34" charset="0"/>
              </a:rPr>
              <a:t>25. Lending library has extended loan period </a:t>
            </a:r>
            <a:r>
              <a:rPr lang="en-US" sz="1800" b="1" dirty="0" smtClean="0">
                <a:latin typeface="Calibri" pitchFamily="34" charset="0"/>
                <a:cs typeface="Calibri" pitchFamily="34" charset="0"/>
              </a:rPr>
              <a:t>(&gt;30 </a:t>
            </a:r>
            <a:r>
              <a:rPr lang="en-US" sz="1800" b="1" dirty="0">
                <a:latin typeface="Calibri" pitchFamily="34" charset="0"/>
                <a:cs typeface="Calibri" pitchFamily="34" charset="0"/>
              </a:rPr>
              <a:t>days)</a:t>
            </a:r>
          </a:p>
          <a:p>
            <a:pPr marL="0" indent="0">
              <a:buNone/>
            </a:pPr>
            <a:r>
              <a:rPr lang="en-US" sz="1800" b="1" dirty="0">
                <a:latin typeface="Calibri" pitchFamily="34" charset="0"/>
                <a:cs typeface="Calibri" pitchFamily="34" charset="0"/>
              </a:rPr>
              <a:t> </a:t>
            </a:r>
          </a:p>
          <a:p>
            <a:pPr marL="0" indent="0">
              <a:buNone/>
            </a:pPr>
            <a:r>
              <a:rPr lang="en-US" sz="1800" b="1" dirty="0">
                <a:latin typeface="Calibri" pitchFamily="34" charset="0"/>
                <a:cs typeface="Calibri" pitchFamily="34" charset="0"/>
              </a:rPr>
              <a:t>26. Library provides timely notification of impending due dates to </a:t>
            </a:r>
            <a:r>
              <a:rPr lang="en-US" sz="1800" b="1" dirty="0" smtClean="0">
                <a:latin typeface="Calibri" pitchFamily="34" charset="0"/>
                <a:cs typeface="Calibri" pitchFamily="34" charset="0"/>
              </a:rPr>
              <a:t>users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27. Library utilizes interlibrary loan to request items in use by other users</a:t>
            </a:r>
          </a:p>
          <a:p>
            <a:pPr marL="0" indent="0">
              <a:buNone/>
            </a:pPr>
            <a:r>
              <a:rPr lang="en-US" sz="1800" b="1" dirty="0">
                <a:latin typeface="Calibri" pitchFamily="34" charset="0"/>
                <a:cs typeface="Calibri" pitchFamily="34" charset="0"/>
              </a:rPr>
              <a:t> </a:t>
            </a:r>
          </a:p>
          <a:p>
            <a:pPr marL="0" indent="0">
              <a:buNone/>
            </a:pPr>
            <a:r>
              <a:rPr lang="en-US" sz="1800" b="1" dirty="0">
                <a:latin typeface="Calibri" pitchFamily="34" charset="0"/>
                <a:cs typeface="Calibri" pitchFamily="34" charset="0"/>
              </a:rPr>
              <a:t>28. Library loans non-returnable items to libraries outside of home country</a:t>
            </a:r>
          </a:p>
          <a:p>
            <a:pPr marL="0" indent="0">
              <a:buNone/>
            </a:pPr>
            <a:r>
              <a:rPr lang="en-US" sz="1800" b="1" dirty="0"/>
              <a:t> </a:t>
            </a:r>
          </a:p>
          <a:p>
            <a:pPr marL="0" indent="0">
              <a:buNone/>
            </a:pPr>
            <a:r>
              <a:rPr lang="en-US" sz="1800" b="1" dirty="0"/>
              <a:t> </a:t>
            </a:r>
          </a:p>
        </p:txBody>
      </p:sp>
      <p:sp>
        <p:nvSpPr>
          <p:cNvPr id="4" name="Content Placeholder 3"/>
          <p:cNvSpPr>
            <a:spLocks noGrp="1"/>
          </p:cNvSpPr>
          <p:nvPr>
            <p:ph sz="half" idx="4294967295"/>
          </p:nvPr>
        </p:nvSpPr>
        <p:spPr>
          <a:xfrm>
            <a:off x="5715000" y="1541463"/>
            <a:ext cx="3429000" cy="4271962"/>
          </a:xfrm>
        </p:spPr>
        <p:txBody>
          <a:bodyPr>
            <a:noAutofit/>
          </a:bodyPr>
          <a:lstStyle/>
          <a:p>
            <a:pPr marL="0" indent="0">
              <a:buNone/>
            </a:pPr>
            <a:r>
              <a:rPr lang="en-US" sz="1600" dirty="0"/>
              <a:t> </a:t>
            </a:r>
          </a:p>
          <a:p>
            <a:endParaRPr lang="en-US" sz="1600" dirty="0"/>
          </a:p>
        </p:txBody>
      </p:sp>
    </p:spTree>
    <p:extLst>
      <p:ext uri="{BB962C8B-B14F-4D97-AF65-F5344CB8AC3E}">
        <p14:creationId xmlns:p14="http://schemas.microsoft.com/office/powerpoint/2010/main" val="1386946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2" y="0"/>
            <a:ext cx="8250866" cy="1312443"/>
          </a:xfrm>
        </p:spPr>
        <p:txBody>
          <a:bodyPr>
            <a:normAutofit/>
          </a:bodyPr>
          <a:lstStyle/>
          <a:p>
            <a:pPr algn="ctr"/>
            <a:r>
              <a:rPr lang="en-US" sz="3600" b="1" u="sng" dirty="0" smtClean="0">
                <a:solidFill>
                  <a:schemeClr val="bg1"/>
                </a:solidFill>
                <a:latin typeface="Calibri" pitchFamily="34" charset="0"/>
                <a:cs typeface="Calibri" pitchFamily="34" charset="0"/>
              </a:rPr>
              <a:t>User Friendly Services (cont.)</a:t>
            </a:r>
            <a:endParaRPr lang="en-US" sz="36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67832" y="1312443"/>
            <a:ext cx="8250866" cy="5308491"/>
          </a:xfrm>
        </p:spPr>
        <p:txBody>
          <a:bodyPr>
            <a:noAutofit/>
          </a:bodyPr>
          <a:lstStyle/>
          <a:p>
            <a:pPr marL="0" indent="0">
              <a:buNone/>
            </a:pPr>
            <a:r>
              <a:rPr lang="en-US" sz="1800" b="1" dirty="0" smtClean="0">
                <a:latin typeface="Calibri" pitchFamily="34" charset="0"/>
                <a:cs typeface="Calibri" pitchFamily="34" charset="0"/>
              </a:rPr>
              <a:t>29. Library loans returnable items to libraries outside of home country</a:t>
            </a:r>
          </a:p>
          <a:p>
            <a:pPr marL="0" indent="0">
              <a:buNone/>
            </a:pPr>
            <a:r>
              <a:rPr lang="en-US" sz="1800" b="1" dirty="0" smtClean="0">
                <a:latin typeface="Calibri" pitchFamily="34" charset="0"/>
                <a:cs typeface="Calibri" pitchFamily="34" charset="0"/>
              </a:rPr>
              <a:t> </a:t>
            </a:r>
          </a:p>
          <a:p>
            <a:pPr marL="0" indent="0">
              <a:buNone/>
            </a:pPr>
            <a:r>
              <a:rPr lang="en-US" sz="1800" b="1" dirty="0" smtClean="0">
                <a:latin typeface="Calibri" pitchFamily="34" charset="0"/>
                <a:cs typeface="Calibri" pitchFamily="34" charset="0"/>
              </a:rPr>
              <a:t>30. Borrowing library sends requests to libraries outside of home country</a:t>
            </a:r>
          </a:p>
          <a:p>
            <a:pPr marL="0" indent="0">
              <a:buNone/>
            </a:pPr>
            <a:endParaRPr lang="en-US" sz="1800" b="1" dirty="0" smtClean="0">
              <a:latin typeface="Calibri" pitchFamily="34" charset="0"/>
              <a:cs typeface="Calibri" pitchFamily="34" charset="0"/>
            </a:endParaRPr>
          </a:p>
          <a:p>
            <a:pPr marL="0" indent="0">
              <a:buNone/>
            </a:pPr>
            <a:r>
              <a:rPr lang="en-US" sz="1800" b="1" dirty="0" smtClean="0">
                <a:latin typeface="Calibri" pitchFamily="34" charset="0"/>
                <a:cs typeface="Calibri" pitchFamily="34" charset="0"/>
              </a:rPr>
              <a:t>31</a:t>
            </a:r>
            <a:r>
              <a:rPr lang="en-US" sz="1800" b="1" dirty="0">
                <a:latin typeface="Calibri" pitchFamily="34" charset="0"/>
                <a:cs typeface="Calibri" pitchFamily="34" charset="0"/>
              </a:rPr>
              <a:t>. Lending library offers incentives for early return of materials in addition to or instead of overdue </a:t>
            </a:r>
            <a:r>
              <a:rPr lang="en-US" sz="1800" b="1" dirty="0" smtClean="0">
                <a:latin typeface="Calibri" pitchFamily="34" charset="0"/>
                <a:cs typeface="Calibri" pitchFamily="34" charset="0"/>
              </a:rPr>
              <a:t>fines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32. Library loans new </a:t>
            </a:r>
            <a:r>
              <a:rPr lang="en-US" sz="1800" b="1" dirty="0" smtClean="0">
                <a:latin typeface="Calibri" pitchFamily="34" charset="0"/>
                <a:cs typeface="Calibri" pitchFamily="34" charset="0"/>
              </a:rPr>
              <a:t>items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33. Lending library allows unlimited renewals for items not needed </a:t>
            </a:r>
            <a:r>
              <a:rPr lang="en-US" sz="1800" b="1" dirty="0" smtClean="0">
                <a:latin typeface="Calibri" pitchFamily="34" charset="0"/>
                <a:cs typeface="Calibri" pitchFamily="34" charset="0"/>
              </a:rPr>
              <a:t>locally</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34. Library makes every effort to loan unique </a:t>
            </a:r>
            <a:r>
              <a:rPr lang="en-US" sz="1800" b="1" dirty="0" smtClean="0">
                <a:latin typeface="Calibri" pitchFamily="34" charset="0"/>
                <a:cs typeface="Calibri" pitchFamily="34" charset="0"/>
              </a:rPr>
              <a:t>items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35. Library provides same level of service to all </a:t>
            </a:r>
            <a:r>
              <a:rPr lang="en-US" sz="1800" b="1" dirty="0" smtClean="0">
                <a:latin typeface="Calibri" pitchFamily="34" charset="0"/>
                <a:cs typeface="Calibri" pitchFamily="34" charset="0"/>
              </a:rPr>
              <a:t>users</a:t>
            </a:r>
          </a:p>
          <a:p>
            <a:pPr marL="0" indent="0">
              <a:buNone/>
            </a:pPr>
            <a:endParaRPr lang="en-US" sz="1600" dirty="0"/>
          </a:p>
          <a:p>
            <a:pPr marL="0" indent="0">
              <a:buNone/>
            </a:pPr>
            <a:endParaRPr lang="en-US" sz="1600" dirty="0"/>
          </a:p>
          <a:p>
            <a:endParaRPr lang="en-US" sz="1600" dirty="0"/>
          </a:p>
          <a:p>
            <a:endParaRPr lang="en-US" sz="1600" dirty="0"/>
          </a:p>
        </p:txBody>
      </p:sp>
    </p:spTree>
    <p:extLst>
      <p:ext uri="{BB962C8B-B14F-4D97-AF65-F5344CB8AC3E}">
        <p14:creationId xmlns:p14="http://schemas.microsoft.com/office/powerpoint/2010/main" val="595171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3" y="0"/>
            <a:ext cx="8218967" cy="1252728"/>
          </a:xfrm>
        </p:spPr>
        <p:txBody>
          <a:bodyPr>
            <a:normAutofit/>
          </a:bodyPr>
          <a:lstStyle/>
          <a:p>
            <a:pPr algn="ctr"/>
            <a:r>
              <a:rPr lang="en-US" sz="4000" b="1" u="sng" dirty="0" smtClean="0">
                <a:solidFill>
                  <a:schemeClr val="bg1"/>
                </a:solidFill>
                <a:latin typeface="Calibri" pitchFamily="34" charset="0"/>
                <a:cs typeface="Calibri" pitchFamily="34" charset="0"/>
              </a:rPr>
              <a:t>User </a:t>
            </a:r>
            <a:r>
              <a:rPr lang="en-US" sz="4000" b="1" u="sng" dirty="0">
                <a:solidFill>
                  <a:schemeClr val="bg1"/>
                </a:solidFill>
                <a:latin typeface="Calibri" pitchFamily="34" charset="0"/>
                <a:cs typeface="Calibri" pitchFamily="34" charset="0"/>
              </a:rPr>
              <a:t>Friendly Services </a:t>
            </a:r>
            <a:r>
              <a:rPr lang="en-US" sz="4000" b="1" u="sng" dirty="0" smtClean="0">
                <a:solidFill>
                  <a:schemeClr val="bg1"/>
                </a:solidFill>
                <a:latin typeface="Calibri" pitchFamily="34" charset="0"/>
                <a:cs typeface="Calibri" pitchFamily="34" charset="0"/>
              </a:rPr>
              <a:t>(cont.)</a:t>
            </a:r>
            <a:endParaRPr lang="en-US" sz="4000"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67833" y="1524001"/>
            <a:ext cx="8218968" cy="4876800"/>
          </a:xfrm>
        </p:spPr>
        <p:txBody>
          <a:bodyPr>
            <a:noAutofit/>
          </a:bodyPr>
          <a:lstStyle/>
          <a:p>
            <a:pPr marL="0" indent="0">
              <a:buNone/>
            </a:pPr>
            <a:r>
              <a:rPr lang="en-US" sz="1800" b="1" dirty="0" smtClean="0">
                <a:latin typeface="Calibri" pitchFamily="34" charset="0"/>
                <a:cs typeface="Calibri" pitchFamily="34" charset="0"/>
              </a:rPr>
              <a:t>36. Borrowing library considers buy-on-demand before sending requests to library suppliers</a:t>
            </a:r>
          </a:p>
          <a:p>
            <a:pPr marL="0" indent="0">
              <a:buNone/>
            </a:pPr>
            <a:endParaRPr lang="en-US" sz="1800" b="1" dirty="0" smtClean="0">
              <a:solidFill>
                <a:srgbClr val="000000"/>
              </a:solidFill>
              <a:latin typeface="Calibri" pitchFamily="34" charset="0"/>
              <a:cs typeface="Calibri" pitchFamily="34" charset="0"/>
            </a:endParaRPr>
          </a:p>
          <a:p>
            <a:pPr marL="0" indent="0">
              <a:buNone/>
            </a:pPr>
            <a:r>
              <a:rPr lang="en-US" sz="1800" b="1" dirty="0" smtClean="0">
                <a:solidFill>
                  <a:srgbClr val="000000"/>
                </a:solidFill>
                <a:latin typeface="Calibri" pitchFamily="34" charset="0"/>
                <a:cs typeface="Calibri" pitchFamily="34" charset="0"/>
              </a:rPr>
              <a:t>37</a:t>
            </a:r>
            <a:r>
              <a:rPr lang="en-US" sz="1800" b="1" dirty="0">
                <a:solidFill>
                  <a:srgbClr val="000000"/>
                </a:solidFill>
                <a:latin typeface="Calibri" pitchFamily="34" charset="0"/>
                <a:cs typeface="Calibri" pitchFamily="34" charset="0"/>
              </a:rPr>
              <a:t>. Loaned returnables are not recalled; needed items are requested from other </a:t>
            </a:r>
            <a:r>
              <a:rPr lang="en-US" sz="1800" b="1" dirty="0" smtClean="0">
                <a:solidFill>
                  <a:srgbClr val="000000"/>
                </a:solidFill>
                <a:latin typeface="Calibri" pitchFamily="34" charset="0"/>
                <a:cs typeface="Calibri" pitchFamily="34" charset="0"/>
              </a:rPr>
              <a:t>suppliers</a:t>
            </a:r>
          </a:p>
          <a:p>
            <a:pPr marL="0" indent="0">
              <a:buNone/>
            </a:pPr>
            <a:endParaRPr lang="en-US" sz="1800" b="1" dirty="0">
              <a:solidFill>
                <a:srgbClr val="000000"/>
              </a:solidFill>
              <a:latin typeface="Calibri" pitchFamily="34" charset="0"/>
              <a:cs typeface="Calibri" pitchFamily="34" charset="0"/>
            </a:endParaRPr>
          </a:p>
          <a:p>
            <a:pPr marL="0" indent="0">
              <a:buNone/>
            </a:pPr>
            <a:r>
              <a:rPr lang="en-US" sz="1800" b="1" dirty="0">
                <a:solidFill>
                  <a:srgbClr val="000000"/>
                </a:solidFill>
                <a:latin typeface="Calibri" pitchFamily="34" charset="0"/>
                <a:cs typeface="Calibri" pitchFamily="34" charset="0"/>
              </a:rPr>
              <a:t>38. Borrowing library offers patrons options to select location for delivery of requested returnable </a:t>
            </a:r>
            <a:r>
              <a:rPr lang="en-US" sz="1800" b="1" dirty="0" smtClean="0">
                <a:solidFill>
                  <a:srgbClr val="000000"/>
                </a:solidFill>
                <a:latin typeface="Calibri" pitchFamily="34" charset="0"/>
                <a:cs typeface="Calibri" pitchFamily="34" charset="0"/>
              </a:rPr>
              <a:t>items</a:t>
            </a:r>
          </a:p>
          <a:p>
            <a:pPr marL="0" indent="0">
              <a:buNone/>
            </a:pPr>
            <a:endParaRPr lang="en-US" sz="1800" b="1" dirty="0">
              <a:solidFill>
                <a:srgbClr val="000000"/>
              </a:solidFill>
              <a:latin typeface="Calibri" pitchFamily="34" charset="0"/>
              <a:cs typeface="Calibri" pitchFamily="34" charset="0"/>
            </a:endParaRPr>
          </a:p>
          <a:p>
            <a:pPr marL="0" indent="0">
              <a:buNone/>
            </a:pPr>
            <a:r>
              <a:rPr lang="en-US" sz="1800" b="1" dirty="0">
                <a:solidFill>
                  <a:srgbClr val="000000"/>
                </a:solidFill>
                <a:latin typeface="Calibri" pitchFamily="34" charset="0"/>
                <a:cs typeface="Calibri" pitchFamily="34" charset="0"/>
              </a:rPr>
              <a:t>39. Borrowing library allows for direct delivery of returnable materials from the lending library to the end </a:t>
            </a:r>
            <a:r>
              <a:rPr lang="en-US" sz="1800" b="1" dirty="0" smtClean="0">
                <a:solidFill>
                  <a:srgbClr val="000000"/>
                </a:solidFill>
                <a:latin typeface="Calibri" pitchFamily="34" charset="0"/>
                <a:cs typeface="Calibri" pitchFamily="34" charset="0"/>
              </a:rPr>
              <a:t>user</a:t>
            </a:r>
          </a:p>
          <a:p>
            <a:pPr marL="0" indent="0">
              <a:buNone/>
            </a:pPr>
            <a:endParaRPr lang="en-US" sz="1800" b="1" dirty="0">
              <a:solidFill>
                <a:srgbClr val="000000"/>
              </a:solidFill>
              <a:latin typeface="Calibri" pitchFamily="34" charset="0"/>
              <a:cs typeface="Calibri" pitchFamily="34" charset="0"/>
            </a:endParaRPr>
          </a:p>
          <a:p>
            <a:pPr marL="0" indent="0">
              <a:buNone/>
            </a:pPr>
            <a:r>
              <a:rPr lang="en-US" sz="1800" b="1" dirty="0">
                <a:solidFill>
                  <a:srgbClr val="000000"/>
                </a:solidFill>
                <a:latin typeface="Calibri" pitchFamily="34" charset="0"/>
                <a:cs typeface="Calibri" pitchFamily="34" charset="0"/>
              </a:rPr>
              <a:t>40. Lending library provides direct delivery of non-returnable items </a:t>
            </a:r>
            <a:r>
              <a:rPr lang="en-US" sz="1800" b="1" dirty="0" smtClean="0">
                <a:solidFill>
                  <a:srgbClr val="000000"/>
                </a:solidFill>
                <a:latin typeface="Calibri" pitchFamily="34" charset="0"/>
                <a:cs typeface="Calibri" pitchFamily="34" charset="0"/>
              </a:rPr>
              <a:t>to </a:t>
            </a:r>
            <a:r>
              <a:rPr lang="en-US" sz="1800" b="1" dirty="0">
                <a:solidFill>
                  <a:srgbClr val="000000"/>
                </a:solidFill>
                <a:latin typeface="Calibri" pitchFamily="34" charset="0"/>
                <a:cs typeface="Calibri" pitchFamily="34" charset="0"/>
              </a:rPr>
              <a:t>the end user via online delivery, email, </a:t>
            </a:r>
            <a:r>
              <a:rPr lang="en-US" sz="1800" b="1" dirty="0" smtClean="0">
                <a:solidFill>
                  <a:srgbClr val="000000"/>
                </a:solidFill>
                <a:latin typeface="Calibri" pitchFamily="34" charset="0"/>
                <a:cs typeface="Calibri" pitchFamily="34" charset="0"/>
              </a:rPr>
              <a:t>or other means</a:t>
            </a:r>
            <a:endParaRPr lang="en-US" sz="1800" b="1" dirty="0">
              <a:solidFill>
                <a:srgbClr val="000000"/>
              </a:solidFill>
              <a:latin typeface="Calibri" pitchFamily="34" charset="0"/>
              <a:cs typeface="Calibri" pitchFamily="34" charset="0"/>
            </a:endParaRPr>
          </a:p>
          <a:p>
            <a:endParaRPr lang="en-US" sz="1800" dirty="0">
              <a:solidFill>
                <a:srgbClr val="000000"/>
              </a:solidFill>
            </a:endParaRPr>
          </a:p>
          <a:p>
            <a:endParaRPr lang="en-US" sz="1800" dirty="0">
              <a:solidFill>
                <a:srgbClr val="000000"/>
              </a:solidFill>
            </a:endParaRPr>
          </a:p>
        </p:txBody>
      </p:sp>
    </p:spTree>
    <p:extLst>
      <p:ext uri="{BB962C8B-B14F-4D97-AF65-F5344CB8AC3E}">
        <p14:creationId xmlns:p14="http://schemas.microsoft.com/office/powerpoint/2010/main" val="694828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03" y="0"/>
            <a:ext cx="8282762" cy="1311546"/>
          </a:xfrm>
        </p:spPr>
        <p:txBody>
          <a:bodyPr>
            <a:normAutofit/>
          </a:bodyPr>
          <a:lstStyle/>
          <a:p>
            <a:pPr algn="ctr"/>
            <a:r>
              <a:rPr lang="en-US" sz="4400" b="1" u="sng" dirty="0" smtClean="0">
                <a:solidFill>
                  <a:schemeClr val="bg1"/>
                </a:solidFill>
                <a:latin typeface="Calibri" pitchFamily="34" charset="0"/>
                <a:cs typeface="Calibri" pitchFamily="34" charset="0"/>
              </a:rPr>
              <a:t>Consider buy-on-demand?</a:t>
            </a:r>
            <a:endParaRPr lang="en-US" sz="44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717853" y="1607575"/>
            <a:ext cx="3960474" cy="4070212"/>
          </a:xfrm>
        </p:spPr>
        <p:txBody>
          <a:bodyPr>
            <a:normAutofit lnSpcReduction="10000"/>
          </a:bodyPr>
          <a:lstStyle/>
          <a:p>
            <a:r>
              <a:rPr lang="en-US" b="1" dirty="0" smtClean="0">
                <a:latin typeface="Calibri" pitchFamily="34" charset="0"/>
                <a:cs typeface="Calibri" pitchFamily="34" charset="0"/>
              </a:rPr>
              <a:t>Information deluge</a:t>
            </a:r>
          </a:p>
          <a:p>
            <a:r>
              <a:rPr lang="en-US" b="1" dirty="0" smtClean="0">
                <a:latin typeface="Calibri" pitchFamily="34" charset="0"/>
                <a:cs typeface="Calibri" pitchFamily="34" charset="0"/>
              </a:rPr>
              <a:t>Discovery everywhere (open web, library resources)</a:t>
            </a:r>
          </a:p>
          <a:p>
            <a:r>
              <a:rPr lang="en-US" b="1" dirty="0" smtClean="0">
                <a:latin typeface="Calibri" pitchFamily="34" charset="0"/>
                <a:cs typeface="Calibri" pitchFamily="34" charset="0"/>
              </a:rPr>
              <a:t>Find more, want more</a:t>
            </a:r>
          </a:p>
          <a:p>
            <a:r>
              <a:rPr lang="en-US" b="1" dirty="0" smtClean="0">
                <a:latin typeface="Calibri" pitchFamily="34" charset="0"/>
                <a:cs typeface="Calibri" pitchFamily="34" charset="0"/>
              </a:rPr>
              <a:t>Find more, want more, request more</a:t>
            </a:r>
          </a:p>
          <a:p>
            <a:r>
              <a:rPr lang="en-US" b="1" dirty="0" smtClean="0">
                <a:latin typeface="Calibri" pitchFamily="34" charset="0"/>
                <a:cs typeface="Calibri" pitchFamily="34" charset="0"/>
              </a:rPr>
              <a:t>Increase in resource sharing </a:t>
            </a:r>
          </a:p>
          <a:p>
            <a:endParaRPr lang="en-US" b="1" dirty="0" smtClean="0">
              <a:latin typeface="Calibri" pitchFamily="34" charset="0"/>
              <a:cs typeface="Calibri" pitchFamily="34" charset="0"/>
            </a:endParaRPr>
          </a:p>
          <a:p>
            <a:endParaRPr lang="en-US" b="1" dirty="0" smtClean="0">
              <a:latin typeface="Calibri" pitchFamily="34" charset="0"/>
              <a:cs typeface="Calibri" pitchFamily="34" charset="0"/>
            </a:endParaRPr>
          </a:p>
          <a:p>
            <a:endParaRPr lang="en-US" b="1" dirty="0" smtClean="0">
              <a:latin typeface="Calibri" pitchFamily="34" charset="0"/>
              <a:cs typeface="Calibri" pitchFamily="34" charset="0"/>
            </a:endParaRPr>
          </a:p>
          <a:p>
            <a:endParaRPr lang="en-US" b="1" dirty="0">
              <a:latin typeface="Calibri" pitchFamily="34" charset="0"/>
              <a:cs typeface="Calibri" pitchFamily="34" charset="0"/>
            </a:endParaRPr>
          </a:p>
        </p:txBody>
      </p:sp>
      <p:pic>
        <p:nvPicPr>
          <p:cNvPr id="1026" name="Picture 2" descr="C:\Users\esimps03\Desktop\Borrowing library considers buy-on-demand before sending requests to library suppliers.png"/>
          <p:cNvPicPr>
            <a:picLocks noChangeAspect="1" noChangeArrowheads="1"/>
          </p:cNvPicPr>
          <p:nvPr/>
        </p:nvPicPr>
        <p:blipFill>
          <a:blip r:embed="rId3"/>
          <a:srcRect/>
          <a:stretch>
            <a:fillRect/>
          </a:stretch>
        </p:blipFill>
        <p:spPr bwMode="auto">
          <a:xfrm>
            <a:off x="4678326" y="1607574"/>
            <a:ext cx="3498110" cy="4070212"/>
          </a:xfrm>
          <a:prstGeom prst="rect">
            <a:avLst/>
          </a:prstGeom>
          <a:noFill/>
        </p:spPr>
      </p:pic>
    </p:spTree>
    <p:extLst>
      <p:ext uri="{BB962C8B-B14F-4D97-AF65-F5344CB8AC3E}">
        <p14:creationId xmlns:p14="http://schemas.microsoft.com/office/powerpoint/2010/main" val="84382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833" y="0"/>
            <a:ext cx="8218967" cy="1252728"/>
          </a:xfrm>
        </p:spPr>
        <p:txBody>
          <a:bodyPr>
            <a:normAutofit/>
          </a:bodyPr>
          <a:lstStyle/>
          <a:p>
            <a:pPr algn="ctr"/>
            <a:r>
              <a:rPr lang="en-US" sz="3600" b="1" u="sng" dirty="0" smtClean="0">
                <a:solidFill>
                  <a:schemeClr val="bg1"/>
                </a:solidFill>
                <a:latin typeface="Calibri" pitchFamily="34" charset="0"/>
                <a:cs typeface="Calibri" pitchFamily="34" charset="0"/>
              </a:rPr>
              <a:t>User Friendly Services (cont.)</a:t>
            </a:r>
            <a:endParaRPr lang="en-US" sz="36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67832" y="1507067"/>
            <a:ext cx="8218967" cy="4893733"/>
          </a:xfrm>
        </p:spPr>
        <p:txBody>
          <a:bodyPr>
            <a:normAutofit/>
          </a:bodyPr>
          <a:lstStyle/>
          <a:p>
            <a:pPr marL="0" indent="0">
              <a:buNone/>
            </a:pPr>
            <a:r>
              <a:rPr lang="en-US" sz="2400" b="1" dirty="0">
                <a:solidFill>
                  <a:srgbClr val="000000"/>
                </a:solidFill>
                <a:latin typeface="Calibri" pitchFamily="34" charset="0"/>
                <a:cs typeface="Calibri" pitchFamily="34" charset="0"/>
              </a:rPr>
              <a:t> 41. Borrowing library allows for remote (online or phone) renewals of </a:t>
            </a:r>
            <a:r>
              <a:rPr lang="en-US" sz="2400" b="1" dirty="0" smtClean="0">
                <a:solidFill>
                  <a:srgbClr val="000000"/>
                </a:solidFill>
                <a:latin typeface="Calibri" pitchFamily="34" charset="0"/>
                <a:cs typeface="Calibri" pitchFamily="34" charset="0"/>
              </a:rPr>
              <a:t>materials</a:t>
            </a:r>
          </a:p>
          <a:p>
            <a:pPr marL="0" indent="0">
              <a:buNone/>
            </a:pPr>
            <a:endParaRPr lang="en-US" sz="2400" b="1" dirty="0">
              <a:solidFill>
                <a:srgbClr val="000000"/>
              </a:solidFill>
              <a:latin typeface="Calibri" pitchFamily="34" charset="0"/>
              <a:cs typeface="Calibri" pitchFamily="34" charset="0"/>
            </a:endParaRPr>
          </a:p>
          <a:p>
            <a:pPr marL="0" indent="0">
              <a:buNone/>
            </a:pPr>
            <a:r>
              <a:rPr lang="en-US" sz="2400" b="1" dirty="0">
                <a:solidFill>
                  <a:srgbClr val="000000"/>
                </a:solidFill>
                <a:latin typeface="Calibri" pitchFamily="34" charset="0"/>
                <a:cs typeface="Calibri" pitchFamily="34" charset="0"/>
              </a:rPr>
              <a:t>42. Library conducts end-user needs </a:t>
            </a:r>
            <a:r>
              <a:rPr lang="en-US" sz="2400" b="1" dirty="0" smtClean="0">
                <a:solidFill>
                  <a:srgbClr val="000000"/>
                </a:solidFill>
                <a:latin typeface="Calibri" pitchFamily="34" charset="0"/>
                <a:cs typeface="Calibri" pitchFamily="34" charset="0"/>
              </a:rPr>
              <a:t>assessments</a:t>
            </a:r>
          </a:p>
          <a:p>
            <a:pPr marL="0" indent="0">
              <a:buNone/>
            </a:pPr>
            <a:endParaRPr lang="en-US" sz="2400" b="1" dirty="0">
              <a:solidFill>
                <a:srgbClr val="000000"/>
              </a:solidFill>
              <a:latin typeface="Calibri" pitchFamily="34" charset="0"/>
              <a:cs typeface="Calibri" pitchFamily="34" charset="0"/>
            </a:endParaRPr>
          </a:p>
          <a:p>
            <a:pPr marL="0" indent="0">
              <a:buNone/>
            </a:pPr>
            <a:r>
              <a:rPr lang="en-US" sz="2400" b="1" dirty="0">
                <a:solidFill>
                  <a:srgbClr val="000000"/>
                </a:solidFill>
                <a:latin typeface="Calibri" pitchFamily="34" charset="0"/>
                <a:cs typeface="Calibri" pitchFamily="34" charset="0"/>
              </a:rPr>
              <a:t>43. Library has online means to register for local interlibrary loan </a:t>
            </a:r>
            <a:r>
              <a:rPr lang="en-US" sz="2400" b="1" dirty="0" smtClean="0">
                <a:solidFill>
                  <a:srgbClr val="000000"/>
                </a:solidFill>
                <a:latin typeface="Calibri" pitchFamily="34" charset="0"/>
                <a:cs typeface="Calibri" pitchFamily="34" charset="0"/>
              </a:rPr>
              <a:t>service</a:t>
            </a:r>
          </a:p>
          <a:p>
            <a:pPr marL="0" indent="0">
              <a:buNone/>
            </a:pPr>
            <a:endParaRPr lang="en-US" sz="2400" b="1" dirty="0">
              <a:solidFill>
                <a:srgbClr val="000000"/>
              </a:solidFill>
              <a:latin typeface="Calibri" pitchFamily="34" charset="0"/>
              <a:cs typeface="Calibri" pitchFamily="34" charset="0"/>
            </a:endParaRPr>
          </a:p>
          <a:p>
            <a:pPr marL="0" indent="0">
              <a:buNone/>
            </a:pPr>
            <a:r>
              <a:rPr lang="en-US" sz="2400" b="1" dirty="0">
                <a:solidFill>
                  <a:srgbClr val="000000"/>
                </a:solidFill>
                <a:latin typeface="Calibri" pitchFamily="34" charset="0"/>
                <a:cs typeface="Calibri" pitchFamily="34" charset="0"/>
              </a:rPr>
              <a:t>44. Library has a service declaration in place and publicly posted committing to a minimum standard of resource sharing service for customers</a:t>
            </a:r>
          </a:p>
          <a:p>
            <a:endParaRPr lang="en-US" sz="2000" dirty="0"/>
          </a:p>
        </p:txBody>
      </p:sp>
    </p:spTree>
    <p:extLst>
      <p:ext uri="{BB962C8B-B14F-4D97-AF65-F5344CB8AC3E}">
        <p14:creationId xmlns:p14="http://schemas.microsoft.com/office/powerpoint/2010/main" val="15080580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09" y="0"/>
            <a:ext cx="8537943" cy="1141216"/>
          </a:xfrm>
        </p:spPr>
        <p:txBody>
          <a:bodyPr>
            <a:noAutofit/>
          </a:bodyPr>
          <a:lstStyle/>
          <a:p>
            <a:pPr algn="ctr"/>
            <a:r>
              <a:rPr lang="en-US" sz="3200" b="1" u="sng" dirty="0" smtClean="0">
                <a:solidFill>
                  <a:schemeClr val="bg1"/>
                </a:solidFill>
                <a:latin typeface="Calibri" pitchFamily="34" charset="0"/>
                <a:cs typeface="Calibri" pitchFamily="34" charset="0"/>
              </a:rPr>
              <a:t>Access </a:t>
            </a:r>
            <a:r>
              <a:rPr lang="en-US" sz="3200" b="1" u="sng" dirty="0">
                <a:solidFill>
                  <a:schemeClr val="bg1"/>
                </a:solidFill>
                <a:latin typeface="Calibri" pitchFamily="34" charset="0"/>
                <a:cs typeface="Calibri" pitchFamily="34" charset="0"/>
              </a:rPr>
              <a:t>to a Wide Variety </a:t>
            </a:r>
            <a:r>
              <a:rPr lang="en-US" sz="3200" b="1" u="sng" dirty="0" smtClean="0">
                <a:solidFill>
                  <a:schemeClr val="bg1"/>
                </a:solidFill>
                <a:latin typeface="Calibri" pitchFamily="34" charset="0"/>
                <a:cs typeface="Calibri" pitchFamily="34" charset="0"/>
              </a:rPr>
              <a:t>of Formats</a:t>
            </a:r>
            <a:endParaRPr lang="en-US" sz="32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57200" y="1405467"/>
            <a:ext cx="8293395" cy="5166063"/>
          </a:xfrm>
        </p:spPr>
        <p:txBody>
          <a:bodyPr>
            <a:noAutofit/>
          </a:bodyPr>
          <a:lstStyle/>
          <a:p>
            <a:pPr marL="0" indent="0">
              <a:buNone/>
            </a:pPr>
            <a:r>
              <a:rPr lang="en-US" sz="2000" b="1" dirty="0">
                <a:latin typeface="Calibri" pitchFamily="34" charset="0"/>
                <a:cs typeface="Calibri" pitchFamily="34" charset="0"/>
              </a:rPr>
              <a:t>45. Lending library acquires copies of locally created dissertations to circulate/</a:t>
            </a:r>
            <a:r>
              <a:rPr lang="en-US" sz="2000" b="1" dirty="0" smtClean="0">
                <a:latin typeface="Calibri" pitchFamily="34" charset="0"/>
                <a:cs typeface="Calibri" pitchFamily="34" charset="0"/>
              </a:rPr>
              <a:t>share</a:t>
            </a:r>
          </a:p>
          <a:p>
            <a:pPr marL="0" indent="0">
              <a:buNone/>
            </a:pPr>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46. Library loans </a:t>
            </a:r>
            <a:r>
              <a:rPr lang="en-US" sz="2000" b="1" dirty="0" smtClean="0">
                <a:latin typeface="Calibri" pitchFamily="34" charset="0"/>
                <a:cs typeface="Calibri" pitchFamily="34" charset="0"/>
              </a:rPr>
              <a:t>microforms</a:t>
            </a:r>
          </a:p>
          <a:p>
            <a:pPr marL="0" indent="0">
              <a:buNone/>
            </a:pPr>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47. Library loans A/V materials Examples: CDs, DVDs, or </a:t>
            </a:r>
            <a:r>
              <a:rPr lang="en-US" sz="2000" b="1" dirty="0" smtClean="0">
                <a:latin typeface="Calibri" pitchFamily="34" charset="0"/>
                <a:cs typeface="Calibri" pitchFamily="34" charset="0"/>
              </a:rPr>
              <a:t>VHS</a:t>
            </a:r>
          </a:p>
          <a:p>
            <a:pPr marL="0" indent="0">
              <a:buNone/>
            </a:pPr>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48. Library digitizes items that cannot be loaned physically, within the confines of copyright and other legal restrictions</a:t>
            </a:r>
          </a:p>
          <a:p>
            <a:pPr marL="0" indent="0">
              <a:buNone/>
            </a:pPr>
            <a:endParaRPr lang="en-US" sz="2000" b="1" dirty="0" smtClean="0">
              <a:latin typeface="Calibri" pitchFamily="34" charset="0"/>
              <a:cs typeface="Calibri" pitchFamily="34" charset="0"/>
            </a:endParaRPr>
          </a:p>
          <a:p>
            <a:pPr marL="0" indent="0">
              <a:buNone/>
            </a:pPr>
            <a:r>
              <a:rPr lang="en-US" sz="2000" b="1" dirty="0" smtClean="0">
                <a:latin typeface="Calibri" pitchFamily="34" charset="0"/>
                <a:cs typeface="Calibri" pitchFamily="34" charset="0"/>
              </a:rPr>
              <a:t>49</a:t>
            </a:r>
            <a:r>
              <a:rPr lang="en-US" sz="2000" b="1" dirty="0">
                <a:latin typeface="Calibri" pitchFamily="34" charset="0"/>
                <a:cs typeface="Calibri" pitchFamily="34" charset="0"/>
              </a:rPr>
              <a:t>. Library seeks methods to share public domain content </a:t>
            </a:r>
            <a:r>
              <a:rPr lang="en-US" sz="2000" b="1" dirty="0" smtClean="0">
                <a:latin typeface="Calibri" pitchFamily="34" charset="0"/>
                <a:cs typeface="Calibri" pitchFamily="34" charset="0"/>
              </a:rPr>
              <a:t>digitally</a:t>
            </a:r>
          </a:p>
          <a:p>
            <a:pPr marL="0" indent="0">
              <a:buNone/>
            </a:pPr>
            <a:endParaRPr lang="en-US" sz="2000" b="1" dirty="0">
              <a:latin typeface="Calibri" pitchFamily="34" charset="0"/>
              <a:cs typeface="Calibri" pitchFamily="34" charset="0"/>
            </a:endParaRPr>
          </a:p>
          <a:p>
            <a:pPr marL="0" indent="0">
              <a:buNone/>
            </a:pPr>
            <a:r>
              <a:rPr lang="en-US" sz="2000" b="1" dirty="0">
                <a:latin typeface="Calibri" pitchFamily="34" charset="0"/>
                <a:cs typeface="Calibri" pitchFamily="34" charset="0"/>
              </a:rPr>
              <a:t>50. Library loans old, bound journals</a:t>
            </a:r>
          </a:p>
          <a:p>
            <a:pPr marL="0" indent="0">
              <a:buNone/>
            </a:pPr>
            <a:endParaRPr lang="en-US" sz="1800" dirty="0"/>
          </a:p>
          <a:p>
            <a:endParaRPr lang="en-US" sz="1800" dirty="0"/>
          </a:p>
          <a:p>
            <a:endParaRPr lang="en-US" sz="1800" dirty="0"/>
          </a:p>
        </p:txBody>
      </p:sp>
    </p:spTree>
    <p:extLst>
      <p:ext uri="{BB962C8B-B14F-4D97-AF65-F5344CB8AC3E}">
        <p14:creationId xmlns:p14="http://schemas.microsoft.com/office/powerpoint/2010/main" val="3029911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098" y="0"/>
            <a:ext cx="8197702" cy="1252728"/>
          </a:xfrm>
        </p:spPr>
        <p:txBody>
          <a:bodyPr>
            <a:normAutofit/>
          </a:bodyPr>
          <a:lstStyle/>
          <a:p>
            <a:pPr algn="ctr"/>
            <a:r>
              <a:rPr lang="en-US" sz="4800" b="1" u="sng" dirty="0" smtClean="0">
                <a:solidFill>
                  <a:schemeClr val="bg1"/>
                </a:solidFill>
                <a:latin typeface="Calibri" pitchFamily="34" charset="0"/>
                <a:cs typeface="Calibri" pitchFamily="34" charset="0"/>
              </a:rPr>
              <a:t>Electronic Materials </a:t>
            </a:r>
            <a:endParaRPr lang="en-US" sz="48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89098" y="1490133"/>
            <a:ext cx="8197702" cy="5367867"/>
          </a:xfrm>
        </p:spPr>
        <p:txBody>
          <a:bodyPr/>
          <a:lstStyle/>
          <a:p>
            <a:pPr marL="0" indent="0">
              <a:buNone/>
            </a:pPr>
            <a:r>
              <a:rPr lang="en-US" b="1" dirty="0">
                <a:latin typeface="Calibri" pitchFamily="34" charset="0"/>
                <a:cs typeface="Calibri" pitchFamily="34" charset="0"/>
              </a:rPr>
              <a:t>51. Library staff is aware of the sharing permissions of the licensed content at the library</a:t>
            </a:r>
          </a:p>
          <a:p>
            <a:endParaRPr lang="en-US" b="1" dirty="0">
              <a:latin typeface="Calibri" pitchFamily="34" charset="0"/>
              <a:cs typeface="Calibri" pitchFamily="34" charset="0"/>
            </a:endParaRPr>
          </a:p>
          <a:p>
            <a:pPr marL="0" indent="0">
              <a:buNone/>
            </a:pPr>
            <a:r>
              <a:rPr lang="en-US" b="1" dirty="0">
                <a:latin typeface="Calibri" pitchFamily="34" charset="0"/>
                <a:cs typeface="Calibri" pitchFamily="34" charset="0"/>
              </a:rPr>
              <a:t>52. Resource sharing staff provide input on license language for electronic content acquired by the library</a:t>
            </a:r>
          </a:p>
          <a:p>
            <a:endParaRPr lang="en-US" dirty="0"/>
          </a:p>
        </p:txBody>
      </p:sp>
    </p:spTree>
    <p:extLst>
      <p:ext uri="{BB962C8B-B14F-4D97-AF65-F5344CB8AC3E}">
        <p14:creationId xmlns:p14="http://schemas.microsoft.com/office/powerpoint/2010/main" val="3480555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260" y="0"/>
            <a:ext cx="8144540" cy="1311546"/>
          </a:xfrm>
        </p:spPr>
        <p:txBody>
          <a:bodyPr>
            <a:normAutofit/>
          </a:bodyPr>
          <a:lstStyle/>
          <a:p>
            <a:pPr algn="ctr"/>
            <a:r>
              <a:rPr lang="en-US" sz="4000" b="1" u="sng" dirty="0" smtClean="0">
                <a:solidFill>
                  <a:schemeClr val="bg1"/>
                </a:solidFill>
                <a:latin typeface="Calibri" pitchFamily="34" charset="0"/>
                <a:cs typeface="Calibri" pitchFamily="34" charset="0"/>
              </a:rPr>
              <a:t>Knowledge of permissions?</a:t>
            </a:r>
            <a:endParaRPr lang="en-US" sz="4000" b="1" u="sng" dirty="0">
              <a:solidFill>
                <a:schemeClr val="bg1"/>
              </a:solidFill>
              <a:latin typeface="Calibri" pitchFamily="34" charset="0"/>
              <a:cs typeface="Calibri" pitchFamily="34" charset="0"/>
            </a:endParaRPr>
          </a:p>
        </p:txBody>
      </p:sp>
      <p:pic>
        <p:nvPicPr>
          <p:cNvPr id="3074" name="Picture 2" descr="C:\Users\esimps03\Desktop\Library staff is aware of the sharing permissions of the licensed content at the library.png"/>
          <p:cNvPicPr>
            <a:picLocks noGrp="1" noChangeAspect="1" noChangeArrowheads="1"/>
          </p:cNvPicPr>
          <p:nvPr>
            <p:ph idx="1"/>
          </p:nvPr>
        </p:nvPicPr>
        <p:blipFill>
          <a:blip r:embed="rId3"/>
          <a:stretch>
            <a:fillRect/>
          </a:stretch>
        </p:blipFill>
        <p:spPr bwMode="auto">
          <a:xfrm>
            <a:off x="1803136" y="1616149"/>
            <a:ext cx="5583766" cy="4051004"/>
          </a:xfrm>
          <a:prstGeom prst="rect">
            <a:avLst/>
          </a:prstGeom>
          <a:noFill/>
        </p:spPr>
      </p:pic>
    </p:spTree>
    <p:extLst>
      <p:ext uri="{BB962C8B-B14F-4D97-AF65-F5344CB8AC3E}">
        <p14:creationId xmlns:p14="http://schemas.microsoft.com/office/powerpoint/2010/main" val="84382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259" y="0"/>
            <a:ext cx="8123275" cy="1311546"/>
          </a:xfrm>
        </p:spPr>
        <p:txBody>
          <a:bodyPr>
            <a:normAutofit/>
          </a:bodyPr>
          <a:lstStyle/>
          <a:p>
            <a:pPr algn="ctr"/>
            <a:r>
              <a:rPr lang="en-US" sz="4000" b="1" u="sng" dirty="0" smtClean="0">
                <a:solidFill>
                  <a:schemeClr val="bg1"/>
                </a:solidFill>
                <a:latin typeface="Calibri" pitchFamily="34" charset="0"/>
                <a:cs typeface="Calibri" pitchFamily="34" charset="0"/>
              </a:rPr>
              <a:t>Input on license negotiation</a:t>
            </a:r>
            <a:endParaRPr lang="en-US" sz="4000" b="1" u="sng" dirty="0">
              <a:solidFill>
                <a:schemeClr val="bg1"/>
              </a:solidFill>
              <a:latin typeface="Calibri" pitchFamily="34" charset="0"/>
              <a:cs typeface="Calibri" pitchFamily="34" charset="0"/>
            </a:endParaRPr>
          </a:p>
        </p:txBody>
      </p:sp>
      <p:pic>
        <p:nvPicPr>
          <p:cNvPr id="4098" name="Picture 2" descr="C:\Users\esimps03\Desktop\Resource sharing staff provide input on license language for electronic content acquired by the library.png"/>
          <p:cNvPicPr>
            <a:picLocks noGrp="1" noChangeAspect="1" noChangeArrowheads="1"/>
          </p:cNvPicPr>
          <p:nvPr>
            <p:ph idx="1"/>
          </p:nvPr>
        </p:nvPicPr>
        <p:blipFill>
          <a:blip r:embed="rId3"/>
          <a:stretch>
            <a:fillRect/>
          </a:stretch>
        </p:blipFill>
        <p:spPr bwMode="auto">
          <a:xfrm>
            <a:off x="1803136" y="1573619"/>
            <a:ext cx="5583766" cy="4019107"/>
          </a:xfrm>
          <a:prstGeom prst="rect">
            <a:avLst/>
          </a:prstGeom>
          <a:noFill/>
        </p:spPr>
      </p:pic>
    </p:spTree>
    <p:extLst>
      <p:ext uri="{BB962C8B-B14F-4D97-AF65-F5344CB8AC3E}">
        <p14:creationId xmlns:p14="http://schemas.microsoft.com/office/powerpoint/2010/main" val="84382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0352"/>
            <a:ext cx="8183880" cy="1107062"/>
          </a:xfrm>
        </p:spPr>
        <p:txBody>
          <a:bodyPr>
            <a:normAutofit/>
          </a:bodyPr>
          <a:lstStyle/>
          <a:p>
            <a:pPr algn="ctr"/>
            <a:r>
              <a:rPr lang="en-US" sz="4800" u="sng" dirty="0" smtClean="0">
                <a:solidFill>
                  <a:schemeClr val="bg1"/>
                </a:solidFill>
                <a:latin typeface="Calibri" pitchFamily="34" charset="0"/>
                <a:cs typeface="Calibri" pitchFamily="34" charset="0"/>
              </a:rPr>
              <a:t>How Has ILL Responded?</a:t>
            </a:r>
            <a:endParaRPr lang="en-US" sz="4800"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502920" y="1866900"/>
            <a:ext cx="8183880" cy="3962400"/>
          </a:xfrm>
        </p:spPr>
        <p:txBody>
          <a:bodyPr/>
          <a:lstStyle/>
          <a:p>
            <a:r>
              <a:rPr lang="en-US" b="1" dirty="0" smtClean="0">
                <a:latin typeface="Calibri" pitchFamily="34" charset="0"/>
                <a:cs typeface="Calibri" pitchFamily="34" charset="0"/>
              </a:rPr>
              <a:t>Buy </a:t>
            </a:r>
            <a:r>
              <a:rPr lang="en-US" b="1" dirty="0" err="1" smtClean="0">
                <a:latin typeface="Calibri" pitchFamily="34" charset="0"/>
                <a:cs typeface="Calibri" pitchFamily="34" charset="0"/>
              </a:rPr>
              <a:t>vs</a:t>
            </a:r>
            <a:r>
              <a:rPr lang="en-US" b="1" dirty="0" smtClean="0">
                <a:latin typeface="Calibri" pitchFamily="34" charset="0"/>
                <a:cs typeface="Calibri" pitchFamily="34" charset="0"/>
              </a:rPr>
              <a:t> Borrow</a:t>
            </a:r>
          </a:p>
          <a:p>
            <a:r>
              <a:rPr lang="en-US" b="1" dirty="0" err="1" smtClean="0">
                <a:latin typeface="Calibri" pitchFamily="34" charset="0"/>
                <a:cs typeface="Calibri" pitchFamily="34" charset="0"/>
              </a:rPr>
              <a:t>Consortial</a:t>
            </a:r>
            <a:r>
              <a:rPr lang="en-US" b="1" dirty="0" smtClean="0">
                <a:latin typeface="Calibri" pitchFamily="34" charset="0"/>
                <a:cs typeface="Calibri" pitchFamily="34" charset="0"/>
              </a:rPr>
              <a:t> Partnerships</a:t>
            </a:r>
          </a:p>
          <a:p>
            <a:r>
              <a:rPr lang="en-US" b="1" dirty="0" smtClean="0">
                <a:latin typeface="Calibri" pitchFamily="34" charset="0"/>
                <a:cs typeface="Calibri" pitchFamily="34" charset="0"/>
              </a:rPr>
              <a:t>DD of Locally Held Info</a:t>
            </a:r>
          </a:p>
          <a:p>
            <a:r>
              <a:rPr lang="en-US" b="1" dirty="0" smtClean="0">
                <a:latin typeface="Calibri" pitchFamily="34" charset="0"/>
                <a:cs typeface="Calibri" pitchFamily="34" charset="0"/>
              </a:rPr>
              <a:t>Ref and BI</a:t>
            </a:r>
          </a:p>
          <a:p>
            <a:r>
              <a:rPr lang="en-US" b="1" dirty="0" smtClean="0">
                <a:latin typeface="Calibri" pitchFamily="34" charset="0"/>
                <a:cs typeface="Calibri" pitchFamily="34" charset="0"/>
              </a:rPr>
              <a:t>Report/Fix </a:t>
            </a:r>
            <a:r>
              <a:rPr lang="en-US" b="1" dirty="0" err="1" smtClean="0">
                <a:latin typeface="Calibri" pitchFamily="34" charset="0"/>
                <a:cs typeface="Calibri" pitchFamily="34" charset="0"/>
              </a:rPr>
              <a:t>Cataolg</a:t>
            </a:r>
            <a:r>
              <a:rPr lang="en-US" b="1" dirty="0" smtClean="0">
                <a:latin typeface="Calibri" pitchFamily="34" charset="0"/>
                <a:cs typeface="Calibri" pitchFamily="34" charset="0"/>
              </a:rPr>
              <a:t> and ERM Issues</a:t>
            </a:r>
          </a:p>
          <a:p>
            <a:r>
              <a:rPr lang="en-US" b="1" dirty="0" smtClean="0">
                <a:latin typeface="Calibri" pitchFamily="34" charset="0"/>
                <a:cs typeface="Calibri" pitchFamily="34" charset="0"/>
              </a:rPr>
              <a:t>Digitization of Special Collections</a:t>
            </a:r>
          </a:p>
          <a:p>
            <a:endParaRPr lang="en-US" b="1" dirty="0" smtClean="0"/>
          </a:p>
          <a:p>
            <a:endParaRPr lang="en-US" b="1" dirty="0" smtClean="0"/>
          </a:p>
          <a:p>
            <a:endParaRPr lang="en-US" b="1" dirty="0" smtClean="0"/>
          </a:p>
          <a:p>
            <a:endParaRPr lang="en-US" b="1" dirty="0" smtClean="0"/>
          </a:p>
          <a:p>
            <a:endParaRPr lang="en-US" dirty="0" smtClean="0"/>
          </a:p>
          <a:p>
            <a:endParaRPr lang="en-US" dirty="0"/>
          </a:p>
        </p:txBody>
      </p:sp>
    </p:spTree>
    <p:extLst>
      <p:ext uri="{BB962C8B-B14F-4D97-AF65-F5344CB8AC3E}">
        <p14:creationId xmlns:p14="http://schemas.microsoft.com/office/powerpoint/2010/main" val="31797170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484" y="155448"/>
            <a:ext cx="8006316" cy="1131092"/>
          </a:xfrm>
        </p:spPr>
        <p:txBody>
          <a:bodyPr/>
          <a:lstStyle/>
          <a:p>
            <a:pPr algn="ctr"/>
            <a:r>
              <a:rPr lang="en-US" sz="3600" b="1" u="sng" dirty="0" smtClean="0">
                <a:solidFill>
                  <a:schemeClr val="bg1"/>
                </a:solidFill>
                <a:latin typeface="Calibri" pitchFamily="34" charset="0"/>
                <a:cs typeface="Calibri" pitchFamily="34" charset="0"/>
              </a:rPr>
              <a:t>Fees</a:t>
            </a:r>
            <a:r>
              <a:rPr lang="en-US" sz="3600" b="1" dirty="0" smtClean="0">
                <a:solidFill>
                  <a:schemeClr val="bg1"/>
                </a:solidFill>
              </a:rPr>
              <a:t> </a:t>
            </a:r>
            <a:endParaRPr lang="en-US" sz="3600" dirty="0">
              <a:solidFill>
                <a:schemeClr val="bg1"/>
              </a:solidFill>
            </a:endParaRPr>
          </a:p>
        </p:txBody>
      </p:sp>
      <p:sp>
        <p:nvSpPr>
          <p:cNvPr id="3" name="Content Placeholder 2"/>
          <p:cNvSpPr>
            <a:spLocks noGrp="1"/>
          </p:cNvSpPr>
          <p:nvPr>
            <p:ph idx="1"/>
          </p:nvPr>
        </p:nvSpPr>
        <p:spPr>
          <a:xfrm>
            <a:off x="467833" y="1408176"/>
            <a:ext cx="8218968" cy="5449823"/>
          </a:xfrm>
        </p:spPr>
        <p:txBody>
          <a:bodyPr>
            <a:noAutofit/>
          </a:bodyPr>
          <a:lstStyle/>
          <a:p>
            <a:pPr marL="0" indent="0">
              <a:buNone/>
            </a:pPr>
            <a:r>
              <a:rPr lang="en-US" sz="1800" b="1" dirty="0">
                <a:latin typeface="Calibri" pitchFamily="34" charset="0"/>
                <a:cs typeface="Calibri" pitchFamily="34" charset="0"/>
              </a:rPr>
              <a:t>53. Lending library allows free sharing of materials whenever </a:t>
            </a:r>
            <a:r>
              <a:rPr lang="en-US" sz="1800" b="1" dirty="0" smtClean="0">
                <a:latin typeface="Calibri" pitchFamily="34" charset="0"/>
                <a:cs typeface="Calibri" pitchFamily="34" charset="0"/>
              </a:rPr>
              <a:t>possible</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54. Lending library charges reasonable fees that encourage, versus discourage, resource </a:t>
            </a:r>
            <a:r>
              <a:rPr lang="en-US" sz="1800" b="1" dirty="0" smtClean="0">
                <a:latin typeface="Calibri" pitchFamily="34" charset="0"/>
                <a:cs typeface="Calibri" pitchFamily="34" charset="0"/>
              </a:rPr>
              <a:t>sharing</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55. Lending library distinguishes fees for unique </a:t>
            </a:r>
            <a:r>
              <a:rPr lang="en-US" sz="1800" b="1" dirty="0" smtClean="0">
                <a:latin typeface="Calibri" pitchFamily="34" charset="0"/>
                <a:cs typeface="Calibri" pitchFamily="34" charset="0"/>
              </a:rPr>
              <a:t>materials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56. Lending library staff has option to waive fees to encourage supply of materials </a:t>
            </a:r>
            <a:endParaRPr lang="en-US" sz="1800" b="1" dirty="0" smtClean="0">
              <a:latin typeface="Calibri" pitchFamily="34" charset="0"/>
              <a:cs typeface="Calibri" pitchFamily="34" charset="0"/>
            </a:endParaRP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57. Borrowing library will contribute to costs of scanning unique items that cannot be loaned </a:t>
            </a:r>
            <a:r>
              <a:rPr lang="en-US" sz="1800" b="1" dirty="0" smtClean="0">
                <a:latin typeface="Calibri" pitchFamily="34" charset="0"/>
                <a:cs typeface="Calibri" pitchFamily="34" charset="0"/>
              </a:rPr>
              <a:t>physically</a:t>
            </a:r>
          </a:p>
          <a:p>
            <a:pPr marL="0" indent="0">
              <a:buNone/>
            </a:pPr>
            <a:endParaRPr lang="en-US" sz="1800" b="1" dirty="0" smtClean="0">
              <a:latin typeface="Calibri" pitchFamily="34" charset="0"/>
              <a:cs typeface="Calibri" pitchFamily="34" charset="0"/>
            </a:endParaRPr>
          </a:p>
          <a:p>
            <a:pPr marL="0" indent="0">
              <a:buNone/>
            </a:pPr>
            <a:r>
              <a:rPr lang="en-US" sz="1800" b="1" dirty="0">
                <a:latin typeface="Calibri" pitchFamily="34" charset="0"/>
                <a:cs typeface="Calibri" pitchFamily="34" charset="0"/>
              </a:rPr>
              <a:t>58. Library uses OCLC IFM and/or DOCLINE EFTS to manage </a:t>
            </a:r>
            <a:r>
              <a:rPr lang="en-US" sz="1800" b="1" dirty="0" smtClean="0">
                <a:latin typeface="Calibri" pitchFamily="34" charset="0"/>
                <a:cs typeface="Calibri" pitchFamily="34" charset="0"/>
              </a:rPr>
              <a:t>fees</a:t>
            </a:r>
            <a:endParaRPr lang="en-US" sz="1800" b="1" dirty="0">
              <a:latin typeface="Calibri" pitchFamily="34" charset="0"/>
              <a:cs typeface="Calibri" pitchFamily="34" charset="0"/>
            </a:endParaRPr>
          </a:p>
          <a:p>
            <a:endParaRPr lang="en-US" sz="1600" dirty="0"/>
          </a:p>
          <a:p>
            <a:endParaRPr lang="en-US" sz="1600" dirty="0"/>
          </a:p>
          <a:p>
            <a:endParaRPr lang="en-US" sz="1600" dirty="0"/>
          </a:p>
          <a:p>
            <a:pPr marL="0" indent="0">
              <a:buNone/>
            </a:pPr>
            <a:endParaRPr lang="en-US" sz="1600" b="1" dirty="0"/>
          </a:p>
          <a:p>
            <a:endParaRPr lang="en-US" sz="1600" b="1" dirty="0"/>
          </a:p>
        </p:txBody>
      </p:sp>
    </p:spTree>
    <p:extLst>
      <p:ext uri="{BB962C8B-B14F-4D97-AF65-F5344CB8AC3E}">
        <p14:creationId xmlns:p14="http://schemas.microsoft.com/office/powerpoint/2010/main" val="248347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0362" y="155448"/>
            <a:ext cx="8176437" cy="1141724"/>
          </a:xfrm>
        </p:spPr>
        <p:txBody>
          <a:bodyPr>
            <a:normAutofit/>
          </a:bodyPr>
          <a:lstStyle/>
          <a:p>
            <a:pPr algn="ctr"/>
            <a:r>
              <a:rPr lang="en-US" sz="3600" b="1" u="sng" dirty="0" smtClean="0">
                <a:solidFill>
                  <a:schemeClr val="bg1"/>
                </a:solidFill>
                <a:latin typeface="Calibri" pitchFamily="34" charset="0"/>
                <a:cs typeface="Calibri" pitchFamily="34" charset="0"/>
              </a:rPr>
              <a:t>Fees (cont.)</a:t>
            </a:r>
            <a:endParaRPr lang="en-US" sz="3600" b="1" u="sng" dirty="0">
              <a:solidFill>
                <a:schemeClr val="bg1"/>
              </a:solidFill>
              <a:latin typeface="Calibri" pitchFamily="34" charset="0"/>
              <a:cs typeface="Calibri" pitchFamily="34" charset="0"/>
            </a:endParaRPr>
          </a:p>
        </p:txBody>
      </p:sp>
      <p:sp>
        <p:nvSpPr>
          <p:cNvPr id="6" name="Content Placeholder 5"/>
          <p:cNvSpPr>
            <a:spLocks noGrp="1"/>
          </p:cNvSpPr>
          <p:nvPr>
            <p:ph idx="1"/>
          </p:nvPr>
        </p:nvSpPr>
        <p:spPr>
          <a:xfrm>
            <a:off x="510362" y="1408176"/>
            <a:ext cx="8176437" cy="5449823"/>
          </a:xfrm>
        </p:spPr>
        <p:txBody>
          <a:bodyPr>
            <a:normAutofit/>
          </a:bodyPr>
          <a:lstStyle/>
          <a:p>
            <a:pPr marL="0" indent="0">
              <a:buNone/>
            </a:pPr>
            <a:r>
              <a:rPr lang="en-US" sz="1800" b="1" dirty="0">
                <a:latin typeface="Calibri" pitchFamily="34" charset="0"/>
                <a:cs typeface="Calibri" pitchFamily="34" charset="0"/>
              </a:rPr>
              <a:t>59. Library uses IFLA </a:t>
            </a:r>
            <a:r>
              <a:rPr lang="en-US" sz="1800" b="1" dirty="0" smtClean="0">
                <a:latin typeface="Calibri" pitchFamily="34" charset="0"/>
                <a:cs typeface="Calibri" pitchFamily="34" charset="0"/>
              </a:rPr>
              <a:t>vouchers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60. Library participates in reciprocal agreements with other </a:t>
            </a:r>
            <a:r>
              <a:rPr lang="en-US" sz="1800" b="1" dirty="0" smtClean="0">
                <a:latin typeface="Calibri" pitchFamily="34" charset="0"/>
                <a:cs typeface="Calibri" pitchFamily="34" charset="0"/>
              </a:rPr>
              <a:t>libraries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61. Library accepts credit cards for payment of transaction </a:t>
            </a:r>
            <a:r>
              <a:rPr lang="en-US" sz="1800" b="1" dirty="0" smtClean="0">
                <a:latin typeface="Calibri" pitchFamily="34" charset="0"/>
                <a:cs typeface="Calibri" pitchFamily="34" charset="0"/>
              </a:rPr>
              <a:t>fees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62. Library has credit card for staff use to obtain materials from commercial suppliers for </a:t>
            </a:r>
            <a:r>
              <a:rPr lang="en-US" sz="1800" b="1" dirty="0" smtClean="0">
                <a:latin typeface="Calibri" pitchFamily="34" charset="0"/>
                <a:cs typeface="Calibri" pitchFamily="34" charset="0"/>
              </a:rPr>
              <a:t>users</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63. Library does not charge its library cardholders for basic ILL </a:t>
            </a:r>
            <a:r>
              <a:rPr lang="en-US" sz="1800" b="1" dirty="0" smtClean="0">
                <a:latin typeface="Calibri" pitchFamily="34" charset="0"/>
                <a:cs typeface="Calibri" pitchFamily="34" charset="0"/>
              </a:rPr>
              <a:t>service</a:t>
            </a:r>
          </a:p>
          <a:p>
            <a:pPr marL="0" indent="0">
              <a:buNone/>
            </a:pPr>
            <a:endParaRPr lang="en-US" sz="1800" b="1" dirty="0">
              <a:latin typeface="Calibri" pitchFamily="34" charset="0"/>
              <a:cs typeface="Calibri" pitchFamily="34" charset="0"/>
            </a:endParaRPr>
          </a:p>
          <a:p>
            <a:pPr marL="0" indent="0">
              <a:buNone/>
            </a:pPr>
            <a:r>
              <a:rPr lang="en-US" sz="1800" b="1" dirty="0">
                <a:latin typeface="Calibri" pitchFamily="34" charset="0"/>
                <a:cs typeface="Calibri" pitchFamily="34" charset="0"/>
              </a:rPr>
              <a:t>64. Library serves independent scholars who are guests of the institution</a:t>
            </a:r>
          </a:p>
          <a:p>
            <a:endParaRPr lang="en-US" sz="1800" dirty="0"/>
          </a:p>
        </p:txBody>
      </p:sp>
    </p:spTree>
    <p:extLst>
      <p:ext uri="{BB962C8B-B14F-4D97-AF65-F5344CB8AC3E}">
        <p14:creationId xmlns:p14="http://schemas.microsoft.com/office/powerpoint/2010/main" val="40747599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58" y="0"/>
            <a:ext cx="7995684" cy="1307805"/>
          </a:xfrm>
        </p:spPr>
        <p:txBody>
          <a:bodyPr>
            <a:normAutofit/>
          </a:bodyPr>
          <a:lstStyle/>
          <a:p>
            <a:pPr algn="ctr"/>
            <a:r>
              <a:rPr lang="en-US" sz="3600" b="1" u="sng" dirty="0" smtClean="0">
                <a:solidFill>
                  <a:schemeClr val="bg1"/>
                </a:solidFill>
                <a:latin typeface="Calibri" pitchFamily="34" charset="0"/>
                <a:cs typeface="Calibri" pitchFamily="34" charset="0"/>
              </a:rPr>
              <a:t>STAR Checklist </a:t>
            </a:r>
            <a:r>
              <a:rPr lang="en-US" sz="3600" b="1" i="1" u="sng" dirty="0" smtClean="0">
                <a:solidFill>
                  <a:schemeClr val="bg1"/>
                </a:solidFill>
                <a:latin typeface="Calibri" pitchFamily="34" charset="0"/>
                <a:cs typeface="Calibri" pitchFamily="34" charset="0"/>
              </a:rPr>
              <a:t>evolution</a:t>
            </a:r>
            <a:endParaRPr lang="en-US" sz="3600" b="1" i="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574158" y="1469699"/>
            <a:ext cx="8123275" cy="5388301"/>
          </a:xfrm>
        </p:spPr>
        <p:txBody>
          <a:bodyPr>
            <a:normAutofit/>
          </a:bodyPr>
          <a:lstStyle/>
          <a:p>
            <a:pPr>
              <a:buNone/>
            </a:pPr>
            <a:r>
              <a:rPr lang="en-US" sz="2000" b="1" dirty="0" smtClean="0">
                <a:latin typeface="Calibri" pitchFamily="34" charset="0"/>
                <a:cs typeface="Calibri" pitchFamily="34" charset="0"/>
              </a:rPr>
              <a:t>Next Iteration of the Checklist </a:t>
            </a:r>
          </a:p>
          <a:p>
            <a:pPr lvl="1"/>
            <a:r>
              <a:rPr lang="en-US" sz="2000" b="1" dirty="0" smtClean="0">
                <a:latin typeface="Calibri" pitchFamily="34" charset="0"/>
                <a:cs typeface="Calibri" pitchFamily="34" charset="0"/>
              </a:rPr>
              <a:t>Emerging best practices/guidelines surrounding:</a:t>
            </a:r>
          </a:p>
          <a:p>
            <a:pPr lvl="2"/>
            <a:r>
              <a:rPr lang="en-US" sz="2000" b="1" dirty="0" smtClean="0">
                <a:latin typeface="Calibri" pitchFamily="34" charset="0"/>
                <a:cs typeface="Calibri" pitchFamily="34" charset="0"/>
              </a:rPr>
              <a:t>Privacy</a:t>
            </a:r>
            <a:endParaRPr lang="en-US" sz="2000" b="1" dirty="0">
              <a:latin typeface="Calibri" pitchFamily="34" charset="0"/>
              <a:cs typeface="Calibri" pitchFamily="34" charset="0"/>
            </a:endParaRPr>
          </a:p>
          <a:p>
            <a:pPr lvl="2"/>
            <a:r>
              <a:rPr lang="en-US" sz="2000" b="1" dirty="0" smtClean="0">
                <a:latin typeface="Calibri" pitchFamily="34" charset="0"/>
                <a:cs typeface="Calibri" pitchFamily="34" charset="0"/>
              </a:rPr>
              <a:t>Green/sustainable business practices</a:t>
            </a:r>
            <a:endParaRPr lang="en-US" sz="2000" b="1" dirty="0">
              <a:latin typeface="Calibri" pitchFamily="34" charset="0"/>
              <a:cs typeface="Calibri" pitchFamily="34" charset="0"/>
            </a:endParaRPr>
          </a:p>
          <a:p>
            <a:pPr lvl="2"/>
            <a:r>
              <a:rPr lang="en-US" sz="2000" b="1" dirty="0" smtClean="0">
                <a:latin typeface="Calibri" pitchFamily="34" charset="0"/>
                <a:cs typeface="Calibri" pitchFamily="34" charset="0"/>
              </a:rPr>
              <a:t>Professional development and continuing education</a:t>
            </a:r>
          </a:p>
          <a:p>
            <a:pPr lvl="2"/>
            <a:r>
              <a:rPr lang="en-US" sz="2000" b="1" dirty="0" smtClean="0">
                <a:latin typeface="Calibri" pitchFamily="34" charset="0"/>
                <a:cs typeface="Calibri" pitchFamily="34" charset="0"/>
              </a:rPr>
              <a:t>Volunteer/student management</a:t>
            </a:r>
          </a:p>
          <a:p>
            <a:pPr lvl="2"/>
            <a:r>
              <a:rPr lang="en-US" sz="2000" b="1" dirty="0" smtClean="0">
                <a:latin typeface="Calibri" pitchFamily="34" charset="0"/>
                <a:cs typeface="Calibri" pitchFamily="34" charset="0"/>
              </a:rPr>
              <a:t>Assessing user behavior, service delivery, trends to feed collection development strategy, and more</a:t>
            </a:r>
          </a:p>
          <a:p>
            <a:pPr lvl="2"/>
            <a:r>
              <a:rPr lang="en-US" sz="2000" b="1" dirty="0" smtClean="0">
                <a:latin typeface="Calibri" pitchFamily="34" charset="0"/>
                <a:cs typeface="Calibri" pitchFamily="34" charset="0"/>
              </a:rPr>
              <a:t>Providing research assistance/user instruction</a:t>
            </a:r>
            <a:endParaRPr lang="en-US" sz="2000" b="1" dirty="0">
              <a:latin typeface="Calibri" pitchFamily="34" charset="0"/>
              <a:cs typeface="Calibri" pitchFamily="34" charset="0"/>
            </a:endParaRPr>
          </a:p>
          <a:p>
            <a:pPr marL="411480" lvl="1" indent="0">
              <a:buNone/>
            </a:pPr>
            <a:endParaRPr lang="en-US" sz="2000" dirty="0">
              <a:latin typeface="Calibri" pitchFamily="34" charset="0"/>
              <a:cs typeface="Calibri" pitchFamily="34" charset="0"/>
            </a:endParaRPr>
          </a:p>
          <a:p>
            <a:pPr>
              <a:buNone/>
            </a:pPr>
            <a:r>
              <a:rPr lang="en-US" sz="2000" b="1" dirty="0" smtClean="0">
                <a:latin typeface="Calibri" pitchFamily="34" charset="0"/>
                <a:cs typeface="Calibri" pitchFamily="34" charset="0"/>
              </a:rPr>
              <a:t>Future - Toolkit</a:t>
            </a:r>
            <a:endParaRPr lang="en-US" sz="2000" b="1" dirty="0">
              <a:latin typeface="Calibri" pitchFamily="34" charset="0"/>
              <a:cs typeface="Calibri" pitchFamily="34" charset="0"/>
            </a:endParaRPr>
          </a:p>
          <a:p>
            <a:pPr lvl="1"/>
            <a:r>
              <a:rPr lang="en-US" sz="2000" b="1" dirty="0">
                <a:latin typeface="Calibri" pitchFamily="34" charset="0"/>
                <a:cs typeface="Calibri" pitchFamily="34" charset="0"/>
              </a:rPr>
              <a:t>The next phase of the Checklist involves hyperlinking to more information about how to implement each item</a:t>
            </a:r>
          </a:p>
          <a:p>
            <a:pPr lvl="1"/>
            <a:endParaRPr lang="en-US" sz="2000" dirty="0"/>
          </a:p>
          <a:p>
            <a:pPr lvl="1"/>
            <a:endParaRPr lang="en-US" sz="2000" b="1" dirty="0" smtClean="0"/>
          </a:p>
          <a:p>
            <a:pPr lvl="2"/>
            <a:endParaRPr lang="en-US" sz="2000" dirty="0"/>
          </a:p>
        </p:txBody>
      </p:sp>
    </p:spTree>
    <p:extLst>
      <p:ext uri="{BB962C8B-B14F-4D97-AF65-F5344CB8AC3E}">
        <p14:creationId xmlns:p14="http://schemas.microsoft.com/office/powerpoint/2010/main" val="3074920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850" y="-1"/>
            <a:ext cx="7921699" cy="1869229"/>
          </a:xfrm>
        </p:spPr>
        <p:txBody>
          <a:bodyPr>
            <a:normAutofit/>
          </a:bodyPr>
          <a:lstStyle/>
          <a:p>
            <a:pPr algn="ctr"/>
            <a:r>
              <a:rPr lang="en-US" sz="3600" b="1" u="sng" dirty="0" smtClean="0">
                <a:solidFill>
                  <a:schemeClr val="bg1"/>
                </a:solidFill>
                <a:latin typeface="Calibri" pitchFamily="34" charset="0"/>
                <a:cs typeface="Calibri" pitchFamily="34" charset="0"/>
              </a:rPr>
              <a:t>Thank You!</a:t>
            </a:r>
            <a:r>
              <a:rPr lang="en-US" sz="3600" b="1" dirty="0" smtClean="0">
                <a:solidFill>
                  <a:schemeClr val="bg1"/>
                </a:solidFill>
              </a:rPr>
              <a:t/>
            </a:r>
            <a:br>
              <a:rPr lang="en-US" sz="3600" b="1" dirty="0" smtClean="0">
                <a:solidFill>
                  <a:schemeClr val="bg1"/>
                </a:solidFill>
              </a:rPr>
            </a:br>
            <a:endParaRPr lang="en-US" sz="3600" b="1" dirty="0">
              <a:solidFill>
                <a:schemeClr val="bg1"/>
              </a:solidFill>
            </a:endParaRPr>
          </a:p>
        </p:txBody>
      </p:sp>
      <p:sp>
        <p:nvSpPr>
          <p:cNvPr id="3" name="Content Placeholder 2"/>
          <p:cNvSpPr>
            <a:spLocks noGrp="1"/>
          </p:cNvSpPr>
          <p:nvPr>
            <p:ph idx="1"/>
          </p:nvPr>
        </p:nvSpPr>
        <p:spPr>
          <a:xfrm>
            <a:off x="499730" y="1499191"/>
            <a:ext cx="8091819" cy="4723211"/>
          </a:xfrm>
        </p:spPr>
        <p:txBody>
          <a:bodyPr>
            <a:normAutofit/>
          </a:bodyPr>
          <a:lstStyle/>
          <a:p>
            <a:r>
              <a:rPr lang="en-US" b="1" dirty="0" smtClean="0">
                <a:latin typeface="Calibri" pitchFamily="34" charset="0"/>
                <a:cs typeface="Calibri" pitchFamily="34" charset="0"/>
              </a:rPr>
              <a:t>For More information:</a:t>
            </a:r>
          </a:p>
          <a:p>
            <a:endParaRPr lang="en-US" b="1" dirty="0" smtClean="0">
              <a:latin typeface="Calibri" pitchFamily="34" charset="0"/>
              <a:cs typeface="Calibri" pitchFamily="34" charset="0"/>
            </a:endParaRPr>
          </a:p>
          <a:p>
            <a:pPr lvl="1"/>
            <a:r>
              <a:rPr lang="en-US" b="1" dirty="0" smtClean="0">
                <a:latin typeface="Calibri" pitchFamily="34" charset="0"/>
                <a:cs typeface="Calibri" pitchFamily="34" charset="0"/>
              </a:rPr>
              <a:t>Rethinking Resource Sharing team</a:t>
            </a:r>
          </a:p>
          <a:p>
            <a:pPr lvl="2"/>
            <a:r>
              <a:rPr lang="en-US" u="sng" dirty="0">
                <a:latin typeface="Calibri" pitchFamily="34" charset="0"/>
                <a:cs typeface="Calibri" pitchFamily="34" charset="0"/>
                <a:hlinkClick r:id="rId3"/>
              </a:rPr>
              <a:t>resourcesharingstar@gmail.com</a:t>
            </a:r>
            <a:endParaRPr lang="en-US" u="sng" dirty="0">
              <a:latin typeface="Calibri" pitchFamily="34" charset="0"/>
              <a:cs typeface="Calibri" pitchFamily="34" charset="0"/>
            </a:endParaRPr>
          </a:p>
          <a:p>
            <a:pPr lvl="1"/>
            <a:endParaRPr lang="en-US" b="1" dirty="0" smtClean="0">
              <a:latin typeface="Calibri" pitchFamily="34" charset="0"/>
              <a:cs typeface="Calibri" pitchFamily="34" charset="0"/>
            </a:endParaRPr>
          </a:p>
          <a:p>
            <a:pPr lvl="1"/>
            <a:r>
              <a:rPr lang="en-US" b="1" dirty="0" smtClean="0">
                <a:latin typeface="Calibri" pitchFamily="34" charset="0"/>
                <a:cs typeface="Calibri" pitchFamily="34" charset="0"/>
              </a:rPr>
              <a:t>ALA RUSA STARS</a:t>
            </a:r>
            <a:endParaRPr lang="en-US" b="1" dirty="0" smtClean="0">
              <a:solidFill>
                <a:schemeClr val="tx1"/>
              </a:solidFill>
              <a:latin typeface="Calibri" pitchFamily="34" charset="0"/>
              <a:cs typeface="Calibri" pitchFamily="34" charset="0"/>
            </a:endParaRPr>
          </a:p>
          <a:p>
            <a:pPr lvl="2"/>
            <a:r>
              <a:rPr lang="en-US" dirty="0">
                <a:latin typeface="Calibri" pitchFamily="34" charset="0"/>
                <a:cs typeface="Calibri" pitchFamily="34" charset="0"/>
                <a:hlinkClick r:id="rId4"/>
              </a:rPr>
              <a:t>http://</a:t>
            </a:r>
            <a:r>
              <a:rPr lang="en-US" dirty="0" smtClean="0">
                <a:latin typeface="Calibri" pitchFamily="34" charset="0"/>
                <a:cs typeface="Calibri" pitchFamily="34" charset="0"/>
                <a:hlinkClick r:id="rId4"/>
              </a:rPr>
              <a:t>www.ala.org/rusa/sections/stars</a:t>
            </a:r>
            <a:endParaRPr lang="en-US" dirty="0">
              <a:latin typeface="Calibri" pitchFamily="34" charset="0"/>
              <a:cs typeface="Calibri" pitchFamily="34" charset="0"/>
            </a:endParaRPr>
          </a:p>
          <a:p>
            <a:pPr marL="347472" lvl="1" indent="0">
              <a:buNone/>
            </a:pPr>
            <a:endParaRPr lang="en-US" dirty="0">
              <a:latin typeface="Calibri" pitchFamily="34" charset="0"/>
              <a:cs typeface="Calibri" pitchFamily="34" charset="0"/>
            </a:endParaRPr>
          </a:p>
          <a:p>
            <a:pPr lvl="1"/>
            <a:r>
              <a:rPr lang="en-US" b="1" dirty="0" smtClean="0">
                <a:latin typeface="Calibri" pitchFamily="34" charset="0"/>
                <a:cs typeface="Calibri" pitchFamily="34" charset="0"/>
              </a:rPr>
              <a:t>Beth Posner</a:t>
            </a:r>
            <a:endParaRPr lang="en-US" b="1" dirty="0">
              <a:latin typeface="Calibri" pitchFamily="34" charset="0"/>
              <a:cs typeface="Calibri" pitchFamily="34" charset="0"/>
            </a:endParaRPr>
          </a:p>
          <a:p>
            <a:pPr lvl="2"/>
            <a:r>
              <a:rPr lang="en-US" u="sng" dirty="0" smtClean="0">
                <a:latin typeface="Calibri" pitchFamily="34" charset="0"/>
                <a:cs typeface="Calibri" pitchFamily="34" charset="0"/>
                <a:hlinkClick r:id="rId5"/>
              </a:rPr>
              <a:t>bposner@gc.cuny.edu</a:t>
            </a:r>
            <a:r>
              <a:rPr lang="en-US" u="sng" dirty="0" smtClean="0">
                <a:latin typeface="Calibri" pitchFamily="34" charset="0"/>
                <a:cs typeface="Calibri" pitchFamily="34" charset="0"/>
              </a:rPr>
              <a:t> </a:t>
            </a:r>
            <a:endParaRPr lang="en-US" u="sng" dirty="0">
              <a:latin typeface="Calibri" pitchFamily="34" charset="0"/>
              <a:cs typeface="Calibri" pitchFamily="34" charset="0"/>
            </a:endParaRPr>
          </a:p>
          <a:p>
            <a:pPr marL="347472" lvl="1" indent="0">
              <a:buNone/>
            </a:pPr>
            <a:endParaRPr lang="en-US" dirty="0"/>
          </a:p>
        </p:txBody>
      </p:sp>
    </p:spTree>
    <p:extLst>
      <p:ext uri="{BB962C8B-B14F-4D97-AF65-F5344CB8AC3E}">
        <p14:creationId xmlns:p14="http://schemas.microsoft.com/office/powerpoint/2010/main" val="2057710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422" y="234698"/>
            <a:ext cx="7889359" cy="956149"/>
          </a:xfrm>
        </p:spPr>
        <p:txBody>
          <a:bodyPr>
            <a:normAutofit/>
          </a:bodyPr>
          <a:lstStyle/>
          <a:p>
            <a:pPr algn="ctr"/>
            <a:r>
              <a:rPr lang="en-US" sz="3600" b="1" u="sng" dirty="0" smtClean="0">
                <a:solidFill>
                  <a:schemeClr val="bg1"/>
                </a:solidFill>
                <a:latin typeface="Calibri" pitchFamily="34" charset="0"/>
                <a:cs typeface="Calibri" pitchFamily="34" charset="0"/>
              </a:rPr>
              <a:t>What are Best Practices?</a:t>
            </a:r>
            <a:endParaRPr lang="en-US" sz="36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35935" y="1307806"/>
            <a:ext cx="8261498" cy="4928402"/>
          </a:xfrm>
        </p:spPr>
        <p:txBody>
          <a:bodyPr>
            <a:normAutofit/>
          </a:bodyPr>
          <a:lstStyle/>
          <a:p>
            <a:r>
              <a:rPr lang="en-US" sz="2400" b="1" dirty="0" smtClean="0">
                <a:latin typeface="Calibri" pitchFamily="34" charset="0"/>
                <a:cs typeface="Calibri" pitchFamily="34" charset="0"/>
              </a:rPr>
              <a:t>One of many tools used to facilitate, educate, and advocate</a:t>
            </a:r>
          </a:p>
          <a:p>
            <a:r>
              <a:rPr lang="en-US" sz="2400" b="1" dirty="0" smtClean="0">
                <a:latin typeface="Calibri" pitchFamily="34" charset="0"/>
                <a:cs typeface="Calibri" pitchFamily="34" charset="0"/>
              </a:rPr>
              <a:t>Make the tacit explicit—codify standards and expectations</a:t>
            </a:r>
            <a:endParaRPr lang="en-US" sz="2400" b="1" dirty="0">
              <a:latin typeface="Calibri" pitchFamily="34" charset="0"/>
              <a:cs typeface="Calibri" pitchFamily="34" charset="0"/>
            </a:endParaRPr>
          </a:p>
          <a:p>
            <a:r>
              <a:rPr lang="en-US" sz="2400" b="1" dirty="0">
                <a:latin typeface="Calibri" pitchFamily="34" charset="0"/>
                <a:cs typeface="Calibri" pitchFamily="34" charset="0"/>
              </a:rPr>
              <a:t>Provides a form of regulation/governance</a:t>
            </a:r>
          </a:p>
          <a:p>
            <a:r>
              <a:rPr lang="en-US" sz="2400" b="1" dirty="0">
                <a:latin typeface="Calibri" pitchFamily="34" charset="0"/>
                <a:cs typeface="Calibri" pitchFamily="34" charset="0"/>
              </a:rPr>
              <a:t>Something to strive for…aspirational in nature</a:t>
            </a:r>
          </a:p>
          <a:p>
            <a:r>
              <a:rPr lang="en-US" sz="2400" b="1" dirty="0">
                <a:latin typeface="Calibri" pitchFamily="34" charset="0"/>
                <a:cs typeface="Calibri" pitchFamily="34" charset="0"/>
              </a:rPr>
              <a:t>But also </a:t>
            </a:r>
            <a:r>
              <a:rPr lang="en-US" sz="2400" b="1" dirty="0" smtClean="0">
                <a:latin typeface="Calibri" pitchFamily="34" charset="0"/>
                <a:cs typeface="Calibri" pitchFamily="34" charset="0"/>
              </a:rPr>
              <a:t>something that is achievable</a:t>
            </a:r>
            <a:endParaRPr lang="en-US" sz="2400" b="1" dirty="0">
              <a:latin typeface="Calibri" pitchFamily="34" charset="0"/>
              <a:cs typeface="Calibri" pitchFamily="34" charset="0"/>
            </a:endParaRPr>
          </a:p>
          <a:p>
            <a:r>
              <a:rPr lang="en-US" sz="2400" b="1" dirty="0">
                <a:latin typeface="Calibri" pitchFamily="34" charset="0"/>
                <a:cs typeface="Calibri" pitchFamily="34" charset="0"/>
              </a:rPr>
              <a:t>An external, vetted resource to point to in order to advocate for more support (equipment, staffing, funding, etc.)</a:t>
            </a:r>
          </a:p>
          <a:p>
            <a:r>
              <a:rPr lang="en-US" sz="2400" b="1" dirty="0">
                <a:latin typeface="Calibri" pitchFamily="34" charset="0"/>
                <a:cs typeface="Calibri" pitchFamily="34" charset="0"/>
              </a:rPr>
              <a:t>Good for those new to a field, who need direction/framework</a:t>
            </a:r>
          </a:p>
          <a:p>
            <a:r>
              <a:rPr lang="en-US" sz="2400" b="1" dirty="0">
                <a:latin typeface="Calibri" pitchFamily="34" charset="0"/>
                <a:cs typeface="Calibri" pitchFamily="34" charset="0"/>
              </a:rPr>
              <a:t>Good for experienced practitioners as a guide for ongoing work</a:t>
            </a:r>
          </a:p>
          <a:p>
            <a:pPr>
              <a:buNone/>
            </a:pPr>
            <a:endParaRPr lang="en-US" sz="2400" b="1" dirty="0" smtClean="0"/>
          </a:p>
        </p:txBody>
      </p:sp>
    </p:spTree>
    <p:extLst>
      <p:ext uri="{BB962C8B-B14F-4D97-AF65-F5344CB8AC3E}">
        <p14:creationId xmlns:p14="http://schemas.microsoft.com/office/powerpoint/2010/main" val="84382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502920" y="530352"/>
            <a:ext cx="8183880" cy="803148"/>
          </a:xfrm>
        </p:spPr>
        <p:txBody>
          <a:bodyPr/>
          <a:lstStyle/>
          <a:p>
            <a:pPr algn="ctr"/>
            <a:r>
              <a:rPr lang="en-US" u="sng" dirty="0" smtClean="0">
                <a:solidFill>
                  <a:schemeClr val="bg1"/>
                </a:solidFill>
                <a:latin typeface="Calibri" pitchFamily="34" charset="0"/>
                <a:cs typeface="Calibri" pitchFamily="34" charset="0"/>
              </a:rPr>
              <a:t>What About To Do Lists?</a:t>
            </a:r>
            <a:endParaRPr lang="en-US" u="sng" dirty="0">
              <a:solidFill>
                <a:schemeClr val="bg1"/>
              </a:solidFill>
              <a:latin typeface="Calibri" pitchFamily="34" charset="0"/>
              <a:cs typeface="Calibri" pitchFamily="34" charset="0"/>
            </a:endParaRPr>
          </a:p>
        </p:txBody>
      </p:sp>
      <p:sp>
        <p:nvSpPr>
          <p:cNvPr id="3" name="Content Placeholder 2"/>
          <p:cNvSpPr>
            <a:spLocks noGrp="1"/>
          </p:cNvSpPr>
          <p:nvPr>
            <p:ph sz="half" idx="1"/>
          </p:nvPr>
        </p:nvSpPr>
        <p:spPr>
          <a:xfrm>
            <a:off x="514352" y="1333500"/>
            <a:ext cx="3931920" cy="4610100"/>
          </a:xfrm>
        </p:spPr>
        <p:txBody>
          <a:bodyPr>
            <a:noAutofit/>
          </a:bodyPr>
          <a:lstStyle/>
          <a:p>
            <a:r>
              <a:rPr lang="en-US" sz="1100" b="1" u="sng" dirty="0">
                <a:latin typeface="Calibri" pitchFamily="34" charset="0"/>
                <a:cs typeface="Calibri" pitchFamily="34" charset="0"/>
              </a:rPr>
              <a:t>Daily</a:t>
            </a:r>
            <a:endParaRPr lang="en-US" sz="1100" b="1" dirty="0">
              <a:latin typeface="Calibri" pitchFamily="34" charset="0"/>
              <a:cs typeface="Calibri" pitchFamily="34" charset="0"/>
            </a:endParaRPr>
          </a:p>
          <a:p>
            <a:r>
              <a:rPr lang="en-US" sz="1100" b="1" dirty="0" err="1">
                <a:latin typeface="Calibri" pitchFamily="34" charset="0"/>
                <a:cs typeface="Calibri" pitchFamily="34" charset="0"/>
              </a:rPr>
              <a:t>ILLiad</a:t>
            </a:r>
            <a:r>
              <a:rPr lang="en-US" sz="1100" b="1" dirty="0">
                <a:latin typeface="Calibri" pitchFamily="34" charset="0"/>
                <a:cs typeface="Calibri" pitchFamily="34" charset="0"/>
              </a:rPr>
              <a:t> queues </a:t>
            </a:r>
          </a:p>
          <a:p>
            <a:pPr lvl="1"/>
            <a:r>
              <a:rPr lang="en-US" sz="1100" b="1" dirty="0">
                <a:latin typeface="Calibri" pitchFamily="34" charset="0"/>
                <a:cs typeface="Calibri" pitchFamily="34" charset="0"/>
              </a:rPr>
              <a:t>Borrowing - conditionals, </a:t>
            </a:r>
            <a:r>
              <a:rPr lang="en-US" sz="1100" b="1" dirty="0" err="1">
                <a:latin typeface="Calibri" pitchFamily="34" charset="0"/>
                <a:cs typeface="Calibri" pitchFamily="34" charset="0"/>
              </a:rPr>
              <a:t>unfilleds</a:t>
            </a:r>
            <a:r>
              <a:rPr lang="en-US" sz="1100" b="1" dirty="0">
                <a:latin typeface="Calibri" pitchFamily="34" charset="0"/>
                <a:cs typeface="Calibri" pitchFamily="34" charset="0"/>
              </a:rPr>
              <a:t>, awaiting requests, </a:t>
            </a:r>
            <a:r>
              <a:rPr lang="en-US" sz="1100" b="1" dirty="0" smtClean="0">
                <a:latin typeface="Calibri" pitchFamily="34" charset="0"/>
                <a:cs typeface="Calibri" pitchFamily="34" charset="0"/>
              </a:rPr>
              <a:t>copyright, </a:t>
            </a:r>
            <a:r>
              <a:rPr lang="en-US" sz="1100" b="1" dirty="0">
                <a:latin typeface="Calibri" pitchFamily="34" charset="0"/>
                <a:cs typeface="Calibri" pitchFamily="34" charset="0"/>
              </a:rPr>
              <a:t>Awaiting Librarian  </a:t>
            </a:r>
          </a:p>
          <a:p>
            <a:pPr lvl="1"/>
            <a:r>
              <a:rPr lang="en-US" sz="1100" b="1" dirty="0">
                <a:latin typeface="Calibri" pitchFamily="34" charset="0"/>
                <a:cs typeface="Calibri" pitchFamily="34" charset="0"/>
              </a:rPr>
              <a:t>Lending – awaiting IDS lending, awaiting lending, renewal requests</a:t>
            </a:r>
          </a:p>
          <a:p>
            <a:r>
              <a:rPr lang="en-US" sz="1100" b="1" dirty="0">
                <a:latin typeface="Calibri" pitchFamily="34" charset="0"/>
                <a:cs typeface="Calibri" pitchFamily="34" charset="0"/>
              </a:rPr>
              <a:t>Error Messages – although you can skip a day or two, doing some every day is easier!</a:t>
            </a:r>
          </a:p>
          <a:p>
            <a:r>
              <a:rPr lang="en-US" sz="1100" b="1" dirty="0">
                <a:latin typeface="Calibri" pitchFamily="34" charset="0"/>
                <a:cs typeface="Calibri" pitchFamily="34" charset="0"/>
              </a:rPr>
              <a:t>Email messages (and phone messages)</a:t>
            </a:r>
          </a:p>
          <a:p>
            <a:r>
              <a:rPr lang="en-US" sz="1100" b="1" dirty="0">
                <a:latin typeface="Calibri" pitchFamily="34" charset="0"/>
                <a:cs typeface="Calibri" pitchFamily="34" charset="0"/>
              </a:rPr>
              <a:t>Returns</a:t>
            </a:r>
          </a:p>
          <a:p>
            <a:pPr marL="0" indent="0">
              <a:buNone/>
            </a:pPr>
            <a:endParaRPr lang="en-US" sz="1100" b="1" dirty="0">
              <a:latin typeface="Calibri" pitchFamily="34" charset="0"/>
              <a:cs typeface="Calibri" pitchFamily="34" charset="0"/>
            </a:endParaRPr>
          </a:p>
          <a:p>
            <a:r>
              <a:rPr lang="en-US" sz="1100" b="1" u="sng" dirty="0">
                <a:latin typeface="Calibri" pitchFamily="34" charset="0"/>
                <a:cs typeface="Calibri" pitchFamily="34" charset="0"/>
              </a:rPr>
              <a:t>Weekly</a:t>
            </a:r>
            <a:endParaRPr lang="en-US" sz="1100" b="1" dirty="0">
              <a:latin typeface="Calibri" pitchFamily="34" charset="0"/>
              <a:cs typeface="Calibri" pitchFamily="34" charset="0"/>
            </a:endParaRPr>
          </a:p>
          <a:p>
            <a:r>
              <a:rPr lang="en-US" sz="1100" b="1" dirty="0">
                <a:latin typeface="Calibri" pitchFamily="34" charset="0"/>
                <a:cs typeface="Calibri" pitchFamily="34" charset="0"/>
              </a:rPr>
              <a:t>Special Messages (Borrowing and Lending)</a:t>
            </a:r>
          </a:p>
          <a:p>
            <a:r>
              <a:rPr lang="en-US" sz="1100" b="1" dirty="0">
                <a:latin typeface="Calibri" pitchFamily="34" charset="0"/>
                <a:cs typeface="Calibri" pitchFamily="34" charset="0"/>
              </a:rPr>
              <a:t>Outstanding Requests web report</a:t>
            </a:r>
          </a:p>
          <a:p>
            <a:r>
              <a:rPr lang="en-US" sz="1100" b="1" dirty="0" err="1">
                <a:latin typeface="Calibri" pitchFamily="34" charset="0"/>
                <a:cs typeface="Calibri" pitchFamily="34" charset="0"/>
              </a:rPr>
              <a:t>ILLIad</a:t>
            </a:r>
            <a:r>
              <a:rPr lang="en-US" sz="1100" b="1" dirty="0">
                <a:latin typeface="Calibri" pitchFamily="34" charset="0"/>
                <a:cs typeface="Calibri" pitchFamily="34" charset="0"/>
              </a:rPr>
              <a:t> Queues</a:t>
            </a:r>
          </a:p>
          <a:p>
            <a:r>
              <a:rPr lang="en-US" sz="1100" b="1" dirty="0">
                <a:latin typeface="Calibri" pitchFamily="34" charset="0"/>
                <a:cs typeface="Calibri" pitchFamily="34" charset="0"/>
              </a:rPr>
              <a:t>Customer Notified twice queue – contact people in Customer notified queue who have not picked up items to see if they want a renewal or for us to return their item</a:t>
            </a:r>
          </a:p>
          <a:p>
            <a:r>
              <a:rPr lang="en-US" sz="1100" b="1" dirty="0" smtClean="0">
                <a:latin typeface="Calibri" pitchFamily="34" charset="0"/>
                <a:cs typeface="Calibri" pitchFamily="34" charset="0"/>
              </a:rPr>
              <a:t>Recalls </a:t>
            </a:r>
            <a:r>
              <a:rPr lang="en-US" sz="1100" b="1" dirty="0">
                <a:latin typeface="Calibri" pitchFamily="34" charset="0"/>
                <a:cs typeface="Calibri" pitchFamily="34" charset="0"/>
              </a:rPr>
              <a:t>(B and L)</a:t>
            </a:r>
          </a:p>
          <a:p>
            <a:r>
              <a:rPr lang="en-US" sz="1100" b="1" dirty="0">
                <a:latin typeface="Calibri" pitchFamily="34" charset="0"/>
                <a:cs typeface="Calibri" pitchFamily="34" charset="0"/>
              </a:rPr>
              <a:t>Lost (B and L)</a:t>
            </a:r>
          </a:p>
          <a:p>
            <a:r>
              <a:rPr lang="en-US" sz="1100" b="1" dirty="0">
                <a:latin typeface="Calibri" pitchFamily="34" charset="0"/>
                <a:cs typeface="Calibri" pitchFamily="34" charset="0"/>
              </a:rPr>
              <a:t>Make sure </a:t>
            </a:r>
            <a:r>
              <a:rPr lang="en-US" sz="1100" b="1" dirty="0" smtClean="0">
                <a:latin typeface="Calibri" pitchFamily="34" charset="0"/>
                <a:cs typeface="Calibri" pitchFamily="34" charset="0"/>
              </a:rPr>
              <a:t>circulation </a:t>
            </a:r>
            <a:r>
              <a:rPr lang="en-US" sz="1100" b="1" dirty="0">
                <a:latin typeface="Calibri" pitchFamily="34" charset="0"/>
                <a:cs typeface="Calibri" pitchFamily="34" charset="0"/>
              </a:rPr>
              <a:t>area is in order</a:t>
            </a:r>
          </a:p>
          <a:p>
            <a:r>
              <a:rPr lang="en-US" sz="1100" b="1" dirty="0">
                <a:latin typeface="Calibri" pitchFamily="34" charset="0"/>
                <a:cs typeface="Calibri" pitchFamily="34" charset="0"/>
              </a:rPr>
              <a:t>Questions </a:t>
            </a:r>
            <a:r>
              <a:rPr lang="en-US" sz="1100" b="1" dirty="0" smtClean="0">
                <a:latin typeface="Calibri" pitchFamily="34" charset="0"/>
                <a:cs typeface="Calibri" pitchFamily="34" charset="0"/>
              </a:rPr>
              <a:t>shelf</a:t>
            </a:r>
            <a:r>
              <a:rPr lang="en-US" sz="1100" b="1" dirty="0">
                <a:latin typeface="Calibri" pitchFamily="34" charset="0"/>
                <a:cs typeface="Calibri" pitchFamily="34" charset="0"/>
              </a:rPr>
              <a:t> </a:t>
            </a:r>
          </a:p>
        </p:txBody>
      </p:sp>
      <p:sp>
        <p:nvSpPr>
          <p:cNvPr id="6" name="Content Placeholder 5"/>
          <p:cNvSpPr>
            <a:spLocks noGrp="1"/>
          </p:cNvSpPr>
          <p:nvPr>
            <p:ph sz="half" idx="2"/>
          </p:nvPr>
        </p:nvSpPr>
        <p:spPr>
          <a:xfrm>
            <a:off x="4755360" y="1600200"/>
            <a:ext cx="3931920" cy="4343400"/>
          </a:xfrm>
        </p:spPr>
        <p:txBody>
          <a:bodyPr>
            <a:normAutofit fontScale="25000" lnSpcReduction="20000"/>
          </a:bodyPr>
          <a:lstStyle/>
          <a:p>
            <a:r>
              <a:rPr lang="en-US" sz="5600" b="1" u="sng" dirty="0" smtClean="0">
                <a:latin typeface="Calibri" pitchFamily="34" charset="0"/>
                <a:cs typeface="Calibri" pitchFamily="34" charset="0"/>
              </a:rPr>
              <a:t>Monthly</a:t>
            </a:r>
          </a:p>
          <a:p>
            <a:pPr marL="0" indent="0">
              <a:buNone/>
            </a:pPr>
            <a:endParaRPr lang="en-US" sz="5600" b="1" dirty="0">
              <a:latin typeface="Calibri" pitchFamily="34" charset="0"/>
              <a:cs typeface="Calibri" pitchFamily="34" charset="0"/>
            </a:endParaRPr>
          </a:p>
          <a:p>
            <a:r>
              <a:rPr lang="en-US" sz="5600" b="1" dirty="0">
                <a:latin typeface="Calibri" pitchFamily="34" charset="0"/>
                <a:cs typeface="Calibri" pitchFamily="34" charset="0"/>
              </a:rPr>
              <a:t>Stats </a:t>
            </a:r>
            <a:r>
              <a:rPr lang="en-US" sz="5600" b="1" dirty="0" smtClean="0">
                <a:latin typeface="Calibri" pitchFamily="34" charset="0"/>
                <a:cs typeface="Calibri" pitchFamily="34" charset="0"/>
              </a:rPr>
              <a:t> </a:t>
            </a:r>
            <a:endParaRPr lang="en-US" sz="5600" b="1" dirty="0">
              <a:latin typeface="Calibri" pitchFamily="34" charset="0"/>
              <a:cs typeface="Calibri" pitchFamily="34" charset="0"/>
            </a:endParaRPr>
          </a:p>
          <a:p>
            <a:pPr marL="0" indent="0">
              <a:buNone/>
            </a:pPr>
            <a:endParaRPr lang="en-US" sz="5600" b="1" dirty="0">
              <a:latin typeface="Calibri" pitchFamily="34" charset="0"/>
              <a:cs typeface="Calibri" pitchFamily="34" charset="0"/>
            </a:endParaRPr>
          </a:p>
          <a:p>
            <a:r>
              <a:rPr lang="en-US" sz="5600" b="1" u="sng" dirty="0" smtClean="0">
                <a:latin typeface="Calibri" pitchFamily="34" charset="0"/>
                <a:cs typeface="Calibri" pitchFamily="34" charset="0"/>
              </a:rPr>
              <a:t>Semester</a:t>
            </a:r>
          </a:p>
          <a:p>
            <a:endParaRPr lang="en-US" sz="5600" b="1" u="sng" dirty="0" smtClean="0">
              <a:latin typeface="Calibri" pitchFamily="34" charset="0"/>
              <a:cs typeface="Calibri" pitchFamily="34" charset="0"/>
            </a:endParaRPr>
          </a:p>
          <a:p>
            <a:pPr marL="0" indent="0">
              <a:buNone/>
            </a:pPr>
            <a:endParaRPr lang="en-US" sz="5600" b="1" dirty="0">
              <a:latin typeface="Calibri" pitchFamily="34" charset="0"/>
              <a:cs typeface="Calibri" pitchFamily="34" charset="0"/>
            </a:endParaRPr>
          </a:p>
          <a:p>
            <a:r>
              <a:rPr lang="en-US" sz="5600" b="1" u="sng" dirty="0" smtClean="0">
                <a:latin typeface="Calibri" pitchFamily="34" charset="0"/>
                <a:cs typeface="Calibri" pitchFamily="34" charset="0"/>
              </a:rPr>
              <a:t>Annually</a:t>
            </a:r>
          </a:p>
          <a:p>
            <a:pPr marL="0" indent="0">
              <a:buNone/>
            </a:pPr>
            <a:endParaRPr lang="en-US" sz="5600" b="1" u="sng" dirty="0" smtClean="0">
              <a:latin typeface="Calibri" pitchFamily="34" charset="0"/>
              <a:cs typeface="Calibri" pitchFamily="34" charset="0"/>
            </a:endParaRPr>
          </a:p>
          <a:p>
            <a:r>
              <a:rPr lang="en-US" sz="5600" b="1" dirty="0" smtClean="0">
                <a:latin typeface="Calibri" pitchFamily="34" charset="0"/>
                <a:cs typeface="Calibri" pitchFamily="34" charset="0"/>
              </a:rPr>
              <a:t>Stats</a:t>
            </a:r>
          </a:p>
          <a:p>
            <a:r>
              <a:rPr lang="en-US" sz="5600" b="1" dirty="0" smtClean="0">
                <a:latin typeface="Calibri" pitchFamily="34" charset="0"/>
                <a:cs typeface="Calibri" pitchFamily="34" charset="0"/>
              </a:rPr>
              <a:t>CCC Report</a:t>
            </a:r>
            <a:endParaRPr lang="en-US" sz="5600" b="1" dirty="0">
              <a:latin typeface="Calibri" pitchFamily="34" charset="0"/>
              <a:cs typeface="Calibri" pitchFamily="34" charset="0"/>
            </a:endParaRPr>
          </a:p>
          <a:p>
            <a:pPr marL="0" indent="0">
              <a:buNone/>
            </a:pPr>
            <a:endParaRPr lang="en-US" sz="5600" b="1" dirty="0">
              <a:latin typeface="Calibri" pitchFamily="34" charset="0"/>
              <a:cs typeface="Calibri" pitchFamily="34" charset="0"/>
            </a:endParaRPr>
          </a:p>
          <a:p>
            <a:r>
              <a:rPr lang="en-US" sz="5600" b="1" u="sng" dirty="0" smtClean="0">
                <a:latin typeface="Calibri" pitchFamily="34" charset="0"/>
                <a:cs typeface="Calibri" pitchFamily="34" charset="0"/>
              </a:rPr>
              <a:t>Ongoing </a:t>
            </a:r>
            <a:r>
              <a:rPr lang="en-US" sz="5600" b="1" u="sng" dirty="0">
                <a:latin typeface="Calibri" pitchFamily="34" charset="0"/>
                <a:cs typeface="Calibri" pitchFamily="34" charset="0"/>
              </a:rPr>
              <a:t>Projects</a:t>
            </a:r>
            <a:endParaRPr lang="en-US" sz="5600" b="1" dirty="0">
              <a:latin typeface="Calibri" pitchFamily="34" charset="0"/>
              <a:cs typeface="Calibri" pitchFamily="34" charset="0"/>
            </a:endParaRPr>
          </a:p>
          <a:p>
            <a:endParaRPr lang="en-US" sz="5600" b="1" dirty="0" smtClean="0">
              <a:latin typeface="Calibri" pitchFamily="34" charset="0"/>
              <a:cs typeface="Calibri" pitchFamily="34" charset="0"/>
            </a:endParaRPr>
          </a:p>
          <a:p>
            <a:r>
              <a:rPr lang="en-US" sz="5600" b="1" dirty="0" smtClean="0">
                <a:latin typeface="Calibri" pitchFamily="34" charset="0"/>
                <a:cs typeface="Calibri" pitchFamily="34" charset="0"/>
              </a:rPr>
              <a:t>Breaking </a:t>
            </a:r>
            <a:r>
              <a:rPr lang="en-US" sz="5600" b="1" dirty="0">
                <a:latin typeface="Calibri" pitchFamily="34" charset="0"/>
                <a:cs typeface="Calibri" pitchFamily="34" charset="0"/>
              </a:rPr>
              <a:t>the user link – purging </a:t>
            </a:r>
            <a:r>
              <a:rPr lang="en-US" sz="5600" b="1" dirty="0" err="1">
                <a:latin typeface="Calibri" pitchFamily="34" charset="0"/>
                <a:cs typeface="Calibri" pitchFamily="34" charset="0"/>
              </a:rPr>
              <a:t>ILLiad</a:t>
            </a:r>
            <a:r>
              <a:rPr lang="en-US" sz="5600" b="1" dirty="0">
                <a:latin typeface="Calibri" pitchFamily="34" charset="0"/>
                <a:cs typeface="Calibri" pitchFamily="34" charset="0"/>
              </a:rPr>
              <a:t> patrons </a:t>
            </a:r>
            <a:r>
              <a:rPr lang="en-US" sz="5600" b="1" dirty="0" smtClean="0">
                <a:latin typeface="Calibri" pitchFamily="34" charset="0"/>
                <a:cs typeface="Calibri" pitchFamily="34" charset="0"/>
              </a:rPr>
              <a:t> or just decoupling names</a:t>
            </a:r>
          </a:p>
          <a:p>
            <a:r>
              <a:rPr lang="en-US" sz="5600" b="1" dirty="0" smtClean="0">
                <a:latin typeface="Calibri" pitchFamily="34" charset="0"/>
                <a:cs typeface="Calibri" pitchFamily="34" charset="0"/>
              </a:rPr>
              <a:t>GIST  and Gift &amp; </a:t>
            </a:r>
            <a:r>
              <a:rPr lang="en-US" sz="5600" b="1" dirty="0" err="1" smtClean="0">
                <a:latin typeface="Calibri" pitchFamily="34" charset="0"/>
                <a:cs typeface="Calibri" pitchFamily="34" charset="0"/>
              </a:rPr>
              <a:t>Deselection</a:t>
            </a:r>
            <a:r>
              <a:rPr lang="en-US" sz="5600" b="1" dirty="0" smtClean="0">
                <a:latin typeface="Calibri" pitchFamily="34" charset="0"/>
                <a:cs typeface="Calibri" pitchFamily="34" charset="0"/>
              </a:rPr>
              <a:t> Manager</a:t>
            </a:r>
            <a:endParaRPr lang="en-US" sz="5600" b="1" dirty="0">
              <a:latin typeface="Calibri" pitchFamily="34" charset="0"/>
              <a:cs typeface="Calibri"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1755683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074" y="155448"/>
            <a:ext cx="7878726" cy="1252728"/>
          </a:xfrm>
        </p:spPr>
        <p:txBody>
          <a:bodyPr>
            <a:normAutofit/>
          </a:bodyPr>
          <a:lstStyle/>
          <a:p>
            <a:pPr algn="ctr"/>
            <a:r>
              <a:rPr lang="en-US" sz="4800" b="1" u="sng" dirty="0" smtClean="0">
                <a:solidFill>
                  <a:schemeClr val="bg1"/>
                </a:solidFill>
                <a:latin typeface="Calibri" pitchFamily="34" charset="0"/>
                <a:cs typeface="Calibri" pitchFamily="34" charset="0"/>
              </a:rPr>
              <a:t>And Checklists?</a:t>
            </a:r>
            <a:endParaRPr lang="en-US" sz="4800" b="1" u="sng" dirty="0">
              <a:solidFill>
                <a:schemeClr val="bg1"/>
              </a:solidFill>
              <a:latin typeface="Calibri" pitchFamily="34" charset="0"/>
              <a:cs typeface="Calibri" pitchFamily="34" charset="0"/>
            </a:endParaRPr>
          </a:p>
        </p:txBody>
      </p:sp>
      <p:sp>
        <p:nvSpPr>
          <p:cNvPr id="3" name="Content Placeholder 2"/>
          <p:cNvSpPr>
            <a:spLocks noGrp="1"/>
          </p:cNvSpPr>
          <p:nvPr>
            <p:ph idx="1"/>
          </p:nvPr>
        </p:nvSpPr>
        <p:spPr>
          <a:xfrm>
            <a:off x="457200" y="1408176"/>
            <a:ext cx="8229600" cy="4717987"/>
          </a:xfrm>
        </p:spPr>
        <p:txBody>
          <a:bodyPr>
            <a:normAutofit/>
          </a:bodyPr>
          <a:lstStyle/>
          <a:p>
            <a:pPr marL="0" indent="0">
              <a:buNone/>
            </a:pPr>
            <a:endParaRPr lang="en-US" b="1" u="sng" dirty="0" smtClean="0">
              <a:latin typeface="Calibri" pitchFamily="34" charset="0"/>
              <a:cs typeface="Calibri" pitchFamily="34" charset="0"/>
            </a:endParaRPr>
          </a:p>
          <a:p>
            <a:pPr marL="347472" lvl="1" indent="0">
              <a:buNone/>
            </a:pPr>
            <a:r>
              <a:rPr lang="en-US" b="1" u="sng" dirty="0" smtClean="0">
                <a:latin typeface="Calibri" pitchFamily="34" charset="0"/>
                <a:cs typeface="Calibri" pitchFamily="34" charset="0"/>
              </a:rPr>
              <a:t>The </a:t>
            </a:r>
            <a:r>
              <a:rPr lang="en-US" b="1" u="sng" dirty="0">
                <a:latin typeface="Calibri" pitchFamily="34" charset="0"/>
                <a:cs typeface="Calibri" pitchFamily="34" charset="0"/>
              </a:rPr>
              <a:t>Checklist </a:t>
            </a:r>
            <a:r>
              <a:rPr lang="en-US" b="1" u="sng" dirty="0" smtClean="0">
                <a:latin typeface="Calibri" pitchFamily="34" charset="0"/>
                <a:cs typeface="Calibri" pitchFamily="34" charset="0"/>
              </a:rPr>
              <a:t>Manifesto</a:t>
            </a:r>
            <a:endParaRPr lang="en-US" b="1" u="sng" dirty="0">
              <a:latin typeface="Calibri" pitchFamily="34" charset="0"/>
              <a:cs typeface="Calibri" pitchFamily="34" charset="0"/>
            </a:endParaRPr>
          </a:p>
          <a:p>
            <a:pPr lvl="3"/>
            <a:r>
              <a:rPr lang="en-US" sz="2400" b="1" dirty="0" err="1" smtClean="0">
                <a:latin typeface="Calibri" pitchFamily="34" charset="0"/>
                <a:cs typeface="Calibri" pitchFamily="34" charset="0"/>
              </a:rPr>
              <a:t>Atul</a:t>
            </a:r>
            <a:r>
              <a:rPr lang="en-US" sz="2400" b="1" dirty="0" smtClean="0">
                <a:latin typeface="Calibri" pitchFamily="34" charset="0"/>
                <a:cs typeface="Calibri" pitchFamily="34" charset="0"/>
              </a:rPr>
              <a:t> </a:t>
            </a:r>
            <a:r>
              <a:rPr lang="en-US" sz="2400" b="1" dirty="0" err="1" smtClean="0">
                <a:latin typeface="Calibri" pitchFamily="34" charset="0"/>
                <a:cs typeface="Calibri" pitchFamily="34" charset="0"/>
              </a:rPr>
              <a:t>Gawande</a:t>
            </a:r>
            <a:endParaRPr lang="en-US" sz="2400" b="1" dirty="0" smtClean="0">
              <a:latin typeface="Calibri" pitchFamily="34" charset="0"/>
              <a:cs typeface="Calibri" pitchFamily="34" charset="0"/>
            </a:endParaRPr>
          </a:p>
          <a:p>
            <a:pPr lvl="3"/>
            <a:r>
              <a:rPr lang="en-US" sz="2400" b="1" dirty="0" smtClean="0">
                <a:latin typeface="Calibri" pitchFamily="34" charset="0"/>
                <a:cs typeface="Calibri" pitchFamily="34" charset="0"/>
              </a:rPr>
              <a:t>Medical applications</a:t>
            </a:r>
          </a:p>
          <a:p>
            <a:pPr lvl="3"/>
            <a:r>
              <a:rPr lang="en-US" sz="2400" b="1" dirty="0" smtClean="0">
                <a:latin typeface="Calibri" pitchFamily="34" charset="0"/>
                <a:cs typeface="Calibri" pitchFamily="34" charset="0"/>
              </a:rPr>
              <a:t>Encourage communication</a:t>
            </a:r>
          </a:p>
          <a:p>
            <a:pPr lvl="3"/>
            <a:r>
              <a:rPr lang="en-US" sz="2400" b="1" dirty="0" smtClean="0">
                <a:latin typeface="Calibri" pitchFamily="34" charset="0"/>
                <a:cs typeface="Calibri" pitchFamily="34" charset="0"/>
              </a:rPr>
              <a:t>Specialization</a:t>
            </a:r>
            <a:endParaRPr lang="en-US" sz="2400" b="1" dirty="0">
              <a:latin typeface="Calibri" pitchFamily="34" charset="0"/>
              <a:cs typeface="Calibri" pitchFamily="34" charset="0"/>
            </a:endParaRPr>
          </a:p>
          <a:p>
            <a:pPr lvl="3"/>
            <a:r>
              <a:rPr lang="en-US" sz="2400" b="1" dirty="0" smtClean="0">
                <a:latin typeface="Calibri" pitchFamily="34" charset="0"/>
                <a:cs typeface="Calibri" pitchFamily="34" charset="0"/>
              </a:rPr>
              <a:t>A lot to remember</a:t>
            </a:r>
          </a:p>
          <a:p>
            <a:pPr lvl="3"/>
            <a:r>
              <a:rPr lang="en-US" sz="2400" b="1" dirty="0" smtClean="0">
                <a:latin typeface="Calibri" pitchFamily="34" charset="0"/>
                <a:cs typeface="Calibri" pitchFamily="34" charset="0"/>
              </a:rPr>
              <a:t>Include everyone</a:t>
            </a:r>
          </a:p>
          <a:p>
            <a:pPr lvl="3"/>
            <a:r>
              <a:rPr lang="en-US" sz="2400" b="1" dirty="0" smtClean="0">
                <a:latin typeface="Calibri" pitchFamily="34" charset="0"/>
                <a:cs typeface="Calibri" pitchFamily="34" charset="0"/>
              </a:rPr>
              <a:t>Get things done</a:t>
            </a:r>
          </a:p>
          <a:p>
            <a:pPr lvl="1"/>
            <a:endParaRPr lang="en-US" u="sng" dirty="0"/>
          </a:p>
        </p:txBody>
      </p:sp>
    </p:spTree>
    <p:extLst>
      <p:ext uri="{BB962C8B-B14F-4D97-AF65-F5344CB8AC3E}">
        <p14:creationId xmlns:p14="http://schemas.microsoft.com/office/powerpoint/2010/main" val="3749387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2920" y="3810000"/>
            <a:ext cx="8183880" cy="1943100"/>
          </a:xfrm>
        </p:spPr>
        <p:txBody>
          <a:bodyPr>
            <a:normAutofit/>
          </a:bodyPr>
          <a:lstStyle/>
          <a:p>
            <a:r>
              <a:rPr lang="en-US" sz="6000" dirty="0" smtClean="0">
                <a:latin typeface="Calibri" pitchFamily="34" charset="0"/>
                <a:cs typeface="Calibri" pitchFamily="34" charset="0"/>
              </a:rPr>
              <a:t>Examples of </a:t>
            </a:r>
            <a:br>
              <a:rPr lang="en-US" sz="6000" dirty="0" smtClean="0">
                <a:latin typeface="Calibri" pitchFamily="34" charset="0"/>
                <a:cs typeface="Calibri" pitchFamily="34" charset="0"/>
              </a:rPr>
            </a:br>
            <a:r>
              <a:rPr lang="en-US" sz="6000" dirty="0" smtClean="0">
                <a:latin typeface="Calibri" pitchFamily="34" charset="0"/>
                <a:cs typeface="Calibri" pitchFamily="34" charset="0"/>
              </a:rPr>
              <a:t>ILL Best Practices</a:t>
            </a:r>
            <a:endParaRPr lang="en-US" sz="6000" dirty="0">
              <a:latin typeface="Calibri" pitchFamily="34" charset="0"/>
              <a:cs typeface="Calibri" pitchFamily="34" charset="0"/>
            </a:endParaRPr>
          </a:p>
        </p:txBody>
      </p:sp>
    </p:spTree>
    <p:extLst>
      <p:ext uri="{BB962C8B-B14F-4D97-AF65-F5344CB8AC3E}">
        <p14:creationId xmlns:p14="http://schemas.microsoft.com/office/powerpoint/2010/main" val="1764067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29740"/>
            <a:ext cx="8183880" cy="2007410"/>
          </a:xfrm>
        </p:spPr>
        <p:txBody>
          <a:bodyPr>
            <a:noAutofit/>
          </a:bodyPr>
          <a:lstStyle/>
          <a:p>
            <a:r>
              <a:rPr lang="en-US" sz="10000" dirty="0" smtClean="0">
                <a:latin typeface="Calibri" pitchFamily="34" charset="0"/>
                <a:cs typeface="Calibri" pitchFamily="34" charset="0"/>
              </a:rPr>
              <a:t>IFLA</a:t>
            </a:r>
            <a:endParaRPr lang="en-US" sz="10000" dirty="0">
              <a:latin typeface="Calibri" pitchFamily="34" charset="0"/>
              <a:cs typeface="Calibri" pitchFamily="34" charset="0"/>
            </a:endParaRPr>
          </a:p>
        </p:txBody>
      </p:sp>
    </p:spTree>
    <p:extLst>
      <p:ext uri="{BB962C8B-B14F-4D97-AF65-F5344CB8AC3E}">
        <p14:creationId xmlns:p14="http://schemas.microsoft.com/office/powerpoint/2010/main" val="28610398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66324</TotalTime>
  <Words>2398</Words>
  <Application>Microsoft Office PowerPoint</Application>
  <PresentationFormat>On-screen Show (4:3)</PresentationFormat>
  <Paragraphs>482</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Aspect</vt:lpstr>
      <vt:lpstr>ILL Best Practices:  The STAR Checklist and Beyond                     Best Practices in  Interlibrary Loans: The STAR Checklist and Beyond </vt:lpstr>
      <vt:lpstr>The Information Landscape</vt:lpstr>
      <vt:lpstr>How have libraries responded?</vt:lpstr>
      <vt:lpstr>How Has ILL Responded?</vt:lpstr>
      <vt:lpstr>What are Best Practices?</vt:lpstr>
      <vt:lpstr>What About To Do Lists?</vt:lpstr>
      <vt:lpstr>And Checklists?</vt:lpstr>
      <vt:lpstr>Examples of  ILL Best Practices</vt:lpstr>
      <vt:lpstr>IFLA</vt:lpstr>
      <vt:lpstr>  IFLA Guidelines for Best Practice in Interlibrary Loan and Document Delivery </vt:lpstr>
      <vt:lpstr>IFLA </vt:lpstr>
      <vt:lpstr>American Library Association</vt:lpstr>
      <vt:lpstr>American Library Association </vt:lpstr>
      <vt:lpstr>ALA RUSA webinar</vt:lpstr>
      <vt:lpstr>The IDS Project</vt:lpstr>
      <vt:lpstr>IDS Project </vt:lpstr>
      <vt:lpstr>Rethinking  Resource  Sharing Initiative </vt:lpstr>
      <vt:lpstr>    Rethinking Resource Sharing  Initiative Manifesto</vt:lpstr>
      <vt:lpstr>The STAR Checklist of  Best Practices in Library Resource Sharing</vt:lpstr>
      <vt:lpstr>Brought to you by ALA and RRSI</vt:lpstr>
      <vt:lpstr>The Rethinking Resource Sharing  STAR Checklist</vt:lpstr>
      <vt:lpstr>Why Use this Checklist?</vt:lpstr>
      <vt:lpstr>Scoring</vt:lpstr>
      <vt:lpstr>What does getting a STAR  (or 2 or 3 or 4) mean?  </vt:lpstr>
      <vt:lpstr>What if you get NO Stars? … </vt:lpstr>
      <vt:lpstr>Ease of Resource Sharing  Transactions Between Libraries </vt:lpstr>
      <vt:lpstr>Ease of Resource Sharing Transactions Between Libraries (cont.)  </vt:lpstr>
      <vt:lpstr>Ease of Identifying Materials</vt:lpstr>
      <vt:lpstr>Promote discovery via widgets, other means?</vt:lpstr>
      <vt:lpstr>Ease of Requesting for Borrowers</vt:lpstr>
      <vt:lpstr> User Friendly Services </vt:lpstr>
      <vt:lpstr>User Friendly Services (cont.)</vt:lpstr>
      <vt:lpstr>User Friendly Services (cont.)</vt:lpstr>
      <vt:lpstr>Consider buy-on-demand?</vt:lpstr>
      <vt:lpstr>User Friendly Services (cont.)</vt:lpstr>
      <vt:lpstr>Access to a Wide Variety of Formats</vt:lpstr>
      <vt:lpstr>Electronic Materials </vt:lpstr>
      <vt:lpstr>Knowledge of permissions?</vt:lpstr>
      <vt:lpstr>Input on license negotiation</vt:lpstr>
      <vt:lpstr>Fees </vt:lpstr>
      <vt:lpstr>Fees (cont.)</vt:lpstr>
      <vt:lpstr>STAR Checklist evolution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Library Resource Sharing: A Checklist from ALA RUSA STARS  and the Rethinking Resource Sharing Initiative</dc:title>
  <dc:creator>Beth Posner User</dc:creator>
  <cp:lastModifiedBy>Smith, Lori</cp:lastModifiedBy>
  <cp:revision>858</cp:revision>
  <cp:lastPrinted>2013-03-15T17:50:36Z</cp:lastPrinted>
  <dcterms:created xsi:type="dcterms:W3CDTF">2012-01-15T16:38:17Z</dcterms:created>
  <dcterms:modified xsi:type="dcterms:W3CDTF">2013-04-22T17:32:35Z</dcterms:modified>
</cp:coreProperties>
</file>