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02" r:id="rId3"/>
    <p:sldMasterId id="2147483707" r:id="rId4"/>
  </p:sldMasterIdLst>
  <p:notesMasterIdLst>
    <p:notesMasterId r:id="rId32"/>
  </p:notesMasterIdLst>
  <p:sldIdLst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44F9D-D78A-4C7D-8C77-DB0E0419431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97DB98-7361-488F-A576-69CEBAFFF81F}">
      <dgm:prSet phldrT="[Text]" custT="1"/>
      <dgm:spPr/>
      <dgm:t>
        <a:bodyPr/>
        <a:lstStyle/>
        <a:p>
          <a:r>
            <a:rPr lang="en-GB" sz="2800" dirty="0" smtClean="0"/>
            <a:t>Article Exchange upload</a:t>
          </a:r>
          <a:endParaRPr lang="en-GB" sz="2800" dirty="0"/>
        </a:p>
      </dgm:t>
    </dgm:pt>
    <dgm:pt modelId="{7983CF69-5F1B-4D37-9C13-B4F81B988875}" type="parTrans" cxnId="{0AD4CC79-7CEB-43BC-BFA1-5546D6D856B0}">
      <dgm:prSet/>
      <dgm:spPr/>
      <dgm:t>
        <a:bodyPr/>
        <a:lstStyle/>
        <a:p>
          <a:endParaRPr lang="en-GB" sz="2000"/>
        </a:p>
      </dgm:t>
    </dgm:pt>
    <dgm:pt modelId="{AE88D8F0-0F99-4F2B-B195-C9FD82CABB60}" type="sibTrans" cxnId="{0AD4CC79-7CEB-43BC-BFA1-5546D6D856B0}">
      <dgm:prSet/>
      <dgm:spPr/>
      <dgm:t>
        <a:bodyPr/>
        <a:lstStyle/>
        <a:p>
          <a:endParaRPr lang="en-GB" sz="2000"/>
        </a:p>
      </dgm:t>
    </dgm:pt>
    <dgm:pt modelId="{22AA637E-EBA7-43CD-8785-D55C88D2B420}">
      <dgm:prSet phldrT="[Text]" custT="1"/>
      <dgm:spPr/>
      <dgm:t>
        <a:bodyPr/>
        <a:lstStyle/>
        <a:p>
          <a:r>
            <a:rPr lang="en-GB" sz="2800" dirty="0" smtClean="0"/>
            <a:t>Article Exchange download</a:t>
          </a:r>
          <a:endParaRPr lang="en-GB" sz="2800" dirty="0"/>
        </a:p>
      </dgm:t>
    </dgm:pt>
    <dgm:pt modelId="{FFAF53A0-6761-4CAF-AAE9-7CD9C9FB502D}" type="parTrans" cxnId="{49C99E97-C101-4CCA-81EC-2198EED0875C}">
      <dgm:prSet/>
      <dgm:spPr/>
      <dgm:t>
        <a:bodyPr/>
        <a:lstStyle/>
        <a:p>
          <a:endParaRPr lang="en-GB" sz="2000"/>
        </a:p>
      </dgm:t>
    </dgm:pt>
    <dgm:pt modelId="{B87EC70D-819B-4F14-8E7C-B421F487EBF9}" type="sibTrans" cxnId="{49C99E97-C101-4CCA-81EC-2198EED0875C}">
      <dgm:prSet/>
      <dgm:spPr/>
      <dgm:t>
        <a:bodyPr/>
        <a:lstStyle/>
        <a:p>
          <a:endParaRPr lang="en-GB" sz="2000"/>
        </a:p>
      </dgm:t>
    </dgm:pt>
    <dgm:pt modelId="{6695C14B-B4E4-4DFF-B940-73BE07E767AF}">
      <dgm:prSet phldrT="[Text]" custT="1"/>
      <dgm:spPr/>
      <dgm:t>
        <a:bodyPr/>
        <a:lstStyle/>
        <a:p>
          <a:r>
            <a:rPr lang="en-GB" sz="2800" dirty="0" smtClean="0"/>
            <a:t>IFM web service for CCC’s Get It Now</a:t>
          </a:r>
          <a:endParaRPr lang="en-GB" sz="2800" dirty="0"/>
        </a:p>
      </dgm:t>
    </dgm:pt>
    <dgm:pt modelId="{93A572FB-33E1-40C8-8548-19B6CE830429}" type="parTrans" cxnId="{7124E330-7414-4955-A2B3-DB7A6AB7CA7D}">
      <dgm:prSet/>
      <dgm:spPr/>
      <dgm:t>
        <a:bodyPr/>
        <a:lstStyle/>
        <a:p>
          <a:endParaRPr lang="en-GB" sz="2000"/>
        </a:p>
      </dgm:t>
    </dgm:pt>
    <dgm:pt modelId="{78F2A43C-D17A-4255-A542-D406646AF3C0}" type="sibTrans" cxnId="{7124E330-7414-4955-A2B3-DB7A6AB7CA7D}">
      <dgm:prSet/>
      <dgm:spPr/>
      <dgm:t>
        <a:bodyPr/>
        <a:lstStyle/>
        <a:p>
          <a:endParaRPr lang="en-GB" sz="2000"/>
        </a:p>
      </dgm:t>
    </dgm:pt>
    <dgm:pt modelId="{E1E84425-B8DB-4374-89A0-9A9E905B89FE}">
      <dgm:prSet custT="1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dirty="0" smtClean="0"/>
            <a:t>Policies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dirty="0" smtClean="0"/>
            <a:t>Directory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dirty="0"/>
        </a:p>
      </dgm:t>
    </dgm:pt>
    <dgm:pt modelId="{8496E166-E6A7-45BF-901B-201344116A2A}" type="parTrans" cxnId="{14B72DCB-C3BE-417A-9E89-D4B4579B8D24}">
      <dgm:prSet/>
      <dgm:spPr/>
      <dgm:t>
        <a:bodyPr/>
        <a:lstStyle/>
        <a:p>
          <a:endParaRPr lang="en-GB" sz="2000"/>
        </a:p>
      </dgm:t>
    </dgm:pt>
    <dgm:pt modelId="{E4EA2D36-3C7A-43CE-8E58-36949333D56F}" type="sibTrans" cxnId="{14B72DCB-C3BE-417A-9E89-D4B4579B8D24}">
      <dgm:prSet/>
      <dgm:spPr/>
      <dgm:t>
        <a:bodyPr/>
        <a:lstStyle/>
        <a:p>
          <a:endParaRPr lang="en-GB" sz="2000"/>
        </a:p>
      </dgm:t>
    </dgm:pt>
    <dgm:pt modelId="{6E14C38F-4C65-402C-B61A-F71A5417841F}" type="pres">
      <dgm:prSet presAssocID="{1EF44F9D-D78A-4C7D-8C77-DB0E041943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BE2407D-B1A3-44E2-915C-2AB4DB0633B6}" type="pres">
      <dgm:prSet presAssocID="{E1E84425-B8DB-4374-89A0-9A9E905B89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35D81C-930F-4C74-AEB0-C5CD5AC4CF11}" type="pres">
      <dgm:prSet presAssocID="{E4EA2D36-3C7A-43CE-8E58-36949333D56F}" presName="sibTrans" presStyleCnt="0"/>
      <dgm:spPr/>
    </dgm:pt>
    <dgm:pt modelId="{53E6792C-DF99-4A01-86CF-AF1D96A76A89}" type="pres">
      <dgm:prSet presAssocID="{1197DB98-7361-488F-A576-69CEBAFFF8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FCAA2B-7317-4780-BF66-139D5F12E984}" type="pres">
      <dgm:prSet presAssocID="{AE88D8F0-0F99-4F2B-B195-C9FD82CABB60}" presName="sibTrans" presStyleCnt="0"/>
      <dgm:spPr/>
    </dgm:pt>
    <dgm:pt modelId="{9E79A1FF-B04A-4E35-AB37-F4CA49C2EE7C}" type="pres">
      <dgm:prSet presAssocID="{22AA637E-EBA7-43CD-8785-D55C88D2B42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E23382-C77E-4F7C-8AE1-BC6EB3550150}" type="pres">
      <dgm:prSet presAssocID="{B87EC70D-819B-4F14-8E7C-B421F487EBF9}" presName="sibTrans" presStyleCnt="0"/>
      <dgm:spPr/>
    </dgm:pt>
    <dgm:pt modelId="{636B1B8E-9DF1-436D-A3B8-EB845D0BD91C}" type="pres">
      <dgm:prSet presAssocID="{6695C14B-B4E4-4DFF-B940-73BE07E767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38C608-DD60-4694-B7E5-864B94641D0D}" type="presOf" srcId="{1197DB98-7361-488F-A576-69CEBAFFF81F}" destId="{53E6792C-DF99-4A01-86CF-AF1D96A76A89}" srcOrd="0" destOrd="0" presId="urn:microsoft.com/office/officeart/2005/8/layout/default#1"/>
    <dgm:cxn modelId="{177869B5-4072-453E-82FF-55D8956B2526}" type="presOf" srcId="{1EF44F9D-D78A-4C7D-8C77-DB0E04194314}" destId="{6E14C38F-4C65-402C-B61A-F71A5417841F}" srcOrd="0" destOrd="0" presId="urn:microsoft.com/office/officeart/2005/8/layout/default#1"/>
    <dgm:cxn modelId="{7124E330-7414-4955-A2B3-DB7A6AB7CA7D}" srcId="{1EF44F9D-D78A-4C7D-8C77-DB0E04194314}" destId="{6695C14B-B4E4-4DFF-B940-73BE07E767AF}" srcOrd="3" destOrd="0" parTransId="{93A572FB-33E1-40C8-8548-19B6CE830429}" sibTransId="{78F2A43C-D17A-4255-A542-D406646AF3C0}"/>
    <dgm:cxn modelId="{DE757D3E-6A93-4CD6-BD23-C630E056C067}" type="presOf" srcId="{E1E84425-B8DB-4374-89A0-9A9E905B89FE}" destId="{4BE2407D-B1A3-44E2-915C-2AB4DB0633B6}" srcOrd="0" destOrd="0" presId="urn:microsoft.com/office/officeart/2005/8/layout/default#1"/>
    <dgm:cxn modelId="{49C99E97-C101-4CCA-81EC-2198EED0875C}" srcId="{1EF44F9D-D78A-4C7D-8C77-DB0E04194314}" destId="{22AA637E-EBA7-43CD-8785-D55C88D2B420}" srcOrd="2" destOrd="0" parTransId="{FFAF53A0-6761-4CAF-AAE9-7CD9C9FB502D}" sibTransId="{B87EC70D-819B-4F14-8E7C-B421F487EBF9}"/>
    <dgm:cxn modelId="{0AD4CC79-7CEB-43BC-BFA1-5546D6D856B0}" srcId="{1EF44F9D-D78A-4C7D-8C77-DB0E04194314}" destId="{1197DB98-7361-488F-A576-69CEBAFFF81F}" srcOrd="1" destOrd="0" parTransId="{7983CF69-5F1B-4D37-9C13-B4F81B988875}" sibTransId="{AE88D8F0-0F99-4F2B-B195-C9FD82CABB60}"/>
    <dgm:cxn modelId="{A18593D5-A405-4999-9E5C-5BC0B344037A}" type="presOf" srcId="{6695C14B-B4E4-4DFF-B940-73BE07E767AF}" destId="{636B1B8E-9DF1-436D-A3B8-EB845D0BD91C}" srcOrd="0" destOrd="0" presId="urn:microsoft.com/office/officeart/2005/8/layout/default#1"/>
    <dgm:cxn modelId="{14B72DCB-C3BE-417A-9E89-D4B4579B8D24}" srcId="{1EF44F9D-D78A-4C7D-8C77-DB0E04194314}" destId="{E1E84425-B8DB-4374-89A0-9A9E905B89FE}" srcOrd="0" destOrd="0" parTransId="{8496E166-E6A7-45BF-901B-201344116A2A}" sibTransId="{E4EA2D36-3C7A-43CE-8E58-36949333D56F}"/>
    <dgm:cxn modelId="{A4154D01-DDBF-43F5-A6C1-EF0EE5866915}" type="presOf" srcId="{22AA637E-EBA7-43CD-8785-D55C88D2B420}" destId="{9E79A1FF-B04A-4E35-AB37-F4CA49C2EE7C}" srcOrd="0" destOrd="0" presId="urn:microsoft.com/office/officeart/2005/8/layout/default#1"/>
    <dgm:cxn modelId="{3504AB27-6B1B-4355-B016-6982A83F7115}" type="presParOf" srcId="{6E14C38F-4C65-402C-B61A-F71A5417841F}" destId="{4BE2407D-B1A3-44E2-915C-2AB4DB0633B6}" srcOrd="0" destOrd="0" presId="urn:microsoft.com/office/officeart/2005/8/layout/default#1"/>
    <dgm:cxn modelId="{DD35438C-7D73-4A61-A34A-A951EEE479B7}" type="presParOf" srcId="{6E14C38F-4C65-402C-B61A-F71A5417841F}" destId="{0235D81C-930F-4C74-AEB0-C5CD5AC4CF11}" srcOrd="1" destOrd="0" presId="urn:microsoft.com/office/officeart/2005/8/layout/default#1"/>
    <dgm:cxn modelId="{72B800FF-3BE7-4890-9EE5-ABFF2DD25A5F}" type="presParOf" srcId="{6E14C38F-4C65-402C-B61A-F71A5417841F}" destId="{53E6792C-DF99-4A01-86CF-AF1D96A76A89}" srcOrd="2" destOrd="0" presId="urn:microsoft.com/office/officeart/2005/8/layout/default#1"/>
    <dgm:cxn modelId="{FBC9D1EA-8337-46E8-83FC-6D1BC56CBB2C}" type="presParOf" srcId="{6E14C38F-4C65-402C-B61A-F71A5417841F}" destId="{37FCAA2B-7317-4780-BF66-139D5F12E984}" srcOrd="3" destOrd="0" presId="urn:microsoft.com/office/officeart/2005/8/layout/default#1"/>
    <dgm:cxn modelId="{69E2CE8A-066E-4D91-B917-1BA82D4BF934}" type="presParOf" srcId="{6E14C38F-4C65-402C-B61A-F71A5417841F}" destId="{9E79A1FF-B04A-4E35-AB37-F4CA49C2EE7C}" srcOrd="4" destOrd="0" presId="urn:microsoft.com/office/officeart/2005/8/layout/default#1"/>
    <dgm:cxn modelId="{E721A8B9-E667-4712-9E7A-E13113B4C86D}" type="presParOf" srcId="{6E14C38F-4C65-402C-B61A-F71A5417841F}" destId="{F4E23382-C77E-4F7C-8AE1-BC6EB3550150}" srcOrd="5" destOrd="0" presId="urn:microsoft.com/office/officeart/2005/8/layout/default#1"/>
    <dgm:cxn modelId="{4C697419-8990-441B-8FDB-EC3F12980332}" type="presParOf" srcId="{6E14C38F-4C65-402C-B61A-F71A5417841F}" destId="{636B1B8E-9DF1-436D-A3B8-EB845D0BD91C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C6526-5EA1-4A31-8859-932020BBBDFD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7FF91-58BE-49FC-82B2-2098EFD6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3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select Request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A85F-FA90-4C8A-A01A-42367EE635D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Article Exchange, Interlibrary Loan Policies</a:t>
            </a:r>
            <a:r>
              <a:rPr lang="en-US" baseline="0" dirty="0" smtClean="0"/>
              <a:t> and soon IFM.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A85F-FA90-4C8A-A01A-42367EE635D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you log back into Service </a:t>
            </a:r>
            <a:r>
              <a:rPr lang="en-US" dirty="0" err="1" smtClean="0"/>
              <a:t>Config</a:t>
            </a:r>
            <a:r>
              <a:rPr lang="en-US" dirty="0" smtClean="0"/>
              <a:t> select</a:t>
            </a:r>
            <a:r>
              <a:rPr lang="en-US" baseline="0" dirty="0" smtClean="0"/>
              <a:t> manage key.  You will see your key.  Click on Get Secret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A85F-FA90-4C8A-A01A-42367EE635D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ILLiad</a:t>
            </a:r>
            <a:r>
              <a:rPr lang="en-US" dirty="0" smtClean="0"/>
              <a:t> Customization Manager</a:t>
            </a:r>
            <a:r>
              <a:rPr lang="en-US" baseline="0" dirty="0" smtClean="0"/>
              <a:t> add your WSKEY and Secret.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A85F-FA90-4C8A-A01A-42367EE635D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</a:t>
            </a:r>
          </a:p>
          <a:p>
            <a:r>
              <a:rPr lang="en-US" dirty="0" smtClean="0"/>
              <a:t>Getting</a:t>
            </a:r>
            <a:r>
              <a:rPr lang="en-US" baseline="0" dirty="0" smtClean="0"/>
              <a:t> started</a:t>
            </a:r>
          </a:p>
          <a:p>
            <a:r>
              <a:rPr lang="en-US" baseline="0" dirty="0" smtClean="0"/>
              <a:t>Borrowing</a:t>
            </a:r>
          </a:p>
          <a:p>
            <a:r>
              <a:rPr lang="en-US" baseline="0" dirty="0" smtClean="0"/>
              <a:t>Lending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D0D9-79C2-E74A-AFC2-A31843F0681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the new discovery interface is going to</a:t>
            </a:r>
            <a:r>
              <a:rPr lang="en-US" baseline="0" dirty="0" smtClean="0"/>
              <a:t> take longer than planned we’ve allowed for patron requesting on FS and WCL to work with both WCRS and WS ILL</a:t>
            </a:r>
          </a:p>
          <a:p>
            <a:endParaRPr lang="en-US" baseline="0" dirty="0" smtClean="0"/>
          </a:p>
          <a:p>
            <a:pPr defTabSz="448102">
              <a:defRPr/>
            </a:pPr>
            <a:r>
              <a:rPr lang="en-US" baseline="0" dirty="0" smtClean="0"/>
              <a:t>Just over 1,000 </a:t>
            </a:r>
            <a:r>
              <a:rPr lang="en-US" dirty="0" smtClean="0"/>
              <a:t>registrations so</a:t>
            </a:r>
            <a:r>
              <a:rPr lang="en-US" baseline="0" dirty="0" smtClean="0"/>
              <a:t> far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D0D9-79C2-E74A-AFC2-A31843F0681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2732725"/>
          </a:xfrm>
        </p:spPr>
        <p:txBody>
          <a:bodyPr wrap="square" t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990216"/>
            <a:ext cx="7772400" cy="533784"/>
          </a:xfr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45651"/>
            <a:ext cx="8153400" cy="491741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Venue or location, date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Twitter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hashtag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56725"/>
            <a:ext cx="3693697" cy="45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 name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4713925"/>
            <a:ext cx="3693697" cy="13058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Title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Presenter’s Twitter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ID or other info</a:t>
            </a:r>
          </a:p>
        </p:txBody>
      </p:sp>
      <p:pic>
        <p:nvPicPr>
          <p:cNvPr id="19" name="Picture 18" descr="oclclogo-rings-transparent.png"/>
          <p:cNvPicPr>
            <a:picLocks noChangeAspect="1"/>
          </p:cNvPicPr>
          <p:nvPr/>
        </p:nvPicPr>
        <p:blipFill>
          <a:blip r:embed="rId2" cstate="print">
            <a:alphaModFix amt="30000"/>
          </a:blip>
          <a:srcRect b="8763"/>
          <a:stretch>
            <a:fillRect/>
          </a:stretch>
        </p:blipFill>
        <p:spPr>
          <a:xfrm>
            <a:off x="5325434" y="2853375"/>
            <a:ext cx="3513766" cy="33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68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10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97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66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305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66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469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solidFill>
                  <a:srgbClr val="FFFFFF"/>
                </a:soli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530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Char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98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Head and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186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Head and Open Layou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159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805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 marL="914400" indent="-228600"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167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65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03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02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30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3092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398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74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24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73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79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1828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65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512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51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43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17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12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227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61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14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E1FD-6C3A-4B25-AFE7-BD0E99D9D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F226-964B-4CE3-8411-6EE43AD51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38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4" name="Rounded 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376092"/>
                </a:gs>
                <a:gs pos="100000">
                  <a:schemeClr val="accent1"/>
                </a:gs>
              </a:gsLst>
              <a:lin ang="16200000"/>
            </a:gradFill>
            <a:ln w="9525">
              <a:noFill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" name="Isosceles Triangle 4"/>
            <p:cNvSpPr>
              <a:spLocks noChangeArrowheads="1"/>
            </p:cNvSpPr>
            <p:nvPr userDrawn="1"/>
          </p:nvSpPr>
          <p:spPr bwMode="auto">
            <a:xfrm rot="10800000">
              <a:off x="714375" y="599711"/>
              <a:ext cx="504825" cy="255433"/>
            </a:xfrm>
            <a:prstGeom prst="triangle">
              <a:avLst>
                <a:gd name="adj" fmla="val 50000"/>
              </a:avLst>
            </a:prstGeom>
            <a:solidFill>
              <a:srgbClr val="195A88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800" y="6400800"/>
            <a:ext cx="1268413" cy="293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201041-A051-5D40-B7BB-EE4D9ADA52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5388" cy="2936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00" y="6400800"/>
            <a:ext cx="571500" cy="293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001733-93A8-524B-8A4C-3DA251704D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5798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Head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3" name="Rounded Rectangle 12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rgbClr val="CDE5F6"/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04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Head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66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26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129F-E3DF-48A8-AB9F-5EBC6836D9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B06-5C0A-470D-B053-A9B6F71C87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28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129F-E3DF-48A8-AB9F-5EBC6836D9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B06-5C0A-470D-B053-A9B6F71C87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54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4" name="Rounded 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376092"/>
                </a:gs>
                <a:gs pos="100000">
                  <a:schemeClr val="accent1"/>
                </a:gs>
              </a:gsLst>
              <a:lin ang="16200000"/>
            </a:gradFill>
            <a:ln w="9525">
              <a:noFill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" name="Isosceles Triangle 4"/>
            <p:cNvSpPr>
              <a:spLocks noChangeArrowheads="1"/>
            </p:cNvSpPr>
            <p:nvPr userDrawn="1"/>
          </p:nvSpPr>
          <p:spPr bwMode="auto">
            <a:xfrm rot="10800000">
              <a:off x="714375" y="599711"/>
              <a:ext cx="504825" cy="255433"/>
            </a:xfrm>
            <a:prstGeom prst="triangle">
              <a:avLst>
                <a:gd name="adj" fmla="val 50000"/>
              </a:avLst>
            </a:prstGeom>
            <a:solidFill>
              <a:srgbClr val="195A88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800" y="6400800"/>
            <a:ext cx="1268413" cy="293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201041-A051-5D40-B7BB-EE4D9ADA52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5388" cy="2936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00" y="6400800"/>
            <a:ext cx="571500" cy="293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001733-93A8-524B-8A4C-3DA251704D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1211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OCLC_Logo_V_Color_No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172200"/>
            <a:ext cx="7558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3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Head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2000250"/>
            <a:ext cx="3714751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000250"/>
            <a:ext cx="3714750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312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Head, Person Photo a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" y="21336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1336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00" y="29718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71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-228600"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990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914400" y="4876800"/>
            <a:ext cx="7315200" cy="12192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671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198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2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75028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26522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67010056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2C35E-EA8D-4765-BC71-BA8A5D61C9D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D87E7-651D-4A96-A2ED-045968F76FE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14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B641B5C0-35A8-444B-AC6B-10F5E00CB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36B0A2A0-0921-E541-B2DE-2C3F2C215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99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793BC21B-894E-AB42-B567-820E81E1B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pPr defTabSz="457200"/>
            <a:fld id="{818857F2-102E-5148-ADF3-C396FE20E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  <a:cs typeface="Tahoma"/>
              </a:rPr>
              <a:t>The world’s libraries. Connected.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2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Lucida Grande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597025" indent="-225425" algn="l" defTabSz="457200" rtl="0" eaLnBrk="1" latinLnBrk="0" hangingPunct="1">
        <a:lnSpc>
          <a:spcPct val="110000"/>
        </a:lnSpc>
        <a:spcBef>
          <a:spcPts val="900"/>
        </a:spcBef>
        <a:buClrTx/>
        <a:buFont typeface="Lucida Grande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5129F-E3DF-48A8-AB9F-5EBC6836D9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21B06-5C0A-470D-B053-A9B6F71C87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5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lide-backgrd"/>
          <p:cNvPicPr>
            <a:picLocks noChangeAspect="1" noChangeArrowheads="1"/>
          </p:cNvPicPr>
          <p:nvPr/>
        </p:nvPicPr>
        <p:blipFill>
          <a:blip r:embed="rId3" cstate="print"/>
          <a:srcRect t="90061"/>
          <a:stretch>
            <a:fillRect/>
          </a:stretch>
        </p:blipFill>
        <p:spPr bwMode="auto">
          <a:xfrm>
            <a:off x="0" y="6155718"/>
            <a:ext cx="9144000" cy="702282"/>
          </a:xfrm>
          <a:prstGeom prst="rect">
            <a:avLst/>
          </a:prstGeom>
          <a:noFill/>
        </p:spPr>
      </p:pic>
      <p:pic>
        <p:nvPicPr>
          <p:cNvPr id="7" name="Picture 2" descr="slide-backgrd"/>
          <p:cNvPicPr>
            <a:picLocks noChangeAspect="1" noChangeArrowheads="1"/>
          </p:cNvPicPr>
          <p:nvPr/>
        </p:nvPicPr>
        <p:blipFill>
          <a:blip r:embed="rId3" cstate="print"/>
          <a:srcRect b="50392"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413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419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56351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B99AC6-9D29-4B88-AFBE-C6B9EBDE059B}" type="datetime1">
              <a:rPr lang="en-US" smtClean="0">
                <a:solidFill>
                  <a:prstClr val="white"/>
                </a:solidFill>
              </a:rPr>
              <a:pPr/>
              <a:t>4/22/2013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4572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5631A8E-801F-401B-ACF7-711EAD65D5F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CCC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5050" y="6154352"/>
            <a:ext cx="1309241" cy="54464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71500" y="1143000"/>
            <a:ext cx="8572500" cy="0"/>
          </a:xfrm>
          <a:prstGeom prst="line">
            <a:avLst/>
          </a:prstGeom>
          <a:ln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52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66738" indent="-219075" algn="l" defTabSz="91440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63600" indent="-180975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46175" indent="-180975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12863" indent="-115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oclc.org/app/listserv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eFUzsG_sBrMjuM&amp;tbnid=vzTHNiFpSn0SFM:&amp;ved=0CAUQjRw&amp;url=http://www.thedistilledlife.com/2012/06/its-not-all-about-whiskey/&amp;ei=qF1HUd2LM8bl0gGz1YHoCQ&amp;bvm=bv.43828540,d.dmg&amp;psig=AFQjCNHOm_BKGgfi9hNKX3HYaUIgeWSPdw&amp;ust=1363717921415342" TargetMode="Externa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if I’m a referral centre?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7772400" cy="150018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201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ew_ke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188208"/>
            <a:ext cx="8229600" cy="3349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3" descr="view_key.png"/>
          <p:cNvPicPr>
            <a:picLocks noChangeAspect="1"/>
          </p:cNvPicPr>
          <p:nvPr/>
        </p:nvPicPr>
        <p:blipFill>
          <a:blip r:embed="rId3" cstate="print"/>
          <a:srcRect l="19444" t="43219" r="1852" b="15837"/>
          <a:stretch>
            <a:fillRect/>
          </a:stretch>
        </p:blipFill>
        <p:spPr>
          <a:xfrm>
            <a:off x="0" y="3124200"/>
            <a:ext cx="9144000" cy="1936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20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25000" t="14074" r="22917" b="20741"/>
          <a:stretch>
            <a:fillRect/>
          </a:stretch>
        </p:blipFill>
        <p:spPr bwMode="auto">
          <a:xfrm>
            <a:off x="379200" y="292560"/>
            <a:ext cx="8460000" cy="595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990600" y="2971800"/>
            <a:ext cx="1752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Get It Now Overview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just-in-time fulfillment of journal content</a:t>
            </a:r>
          </a:p>
          <a:p>
            <a:r>
              <a:rPr lang="en-US" dirty="0" smtClean="0"/>
              <a:t>Augments an ILL operation</a:t>
            </a:r>
          </a:p>
          <a:p>
            <a:r>
              <a:rPr lang="en-US" dirty="0" smtClean="0"/>
              <a:t>Developed in cooperation with the California State University System and the IDS Project </a:t>
            </a:r>
          </a:p>
          <a:p>
            <a:r>
              <a:rPr lang="en-US" dirty="0" smtClean="0"/>
              <a:t>Over 9,000 journals and growing</a:t>
            </a:r>
          </a:p>
          <a:p>
            <a:r>
              <a:rPr lang="en-US" dirty="0" smtClean="0"/>
              <a:t>Adopted by over 160 campuses</a:t>
            </a:r>
          </a:p>
          <a:p>
            <a:r>
              <a:rPr lang="en-US" dirty="0" smtClean="0"/>
              <a:t>Fee per article only; no additional fees</a:t>
            </a:r>
          </a:p>
          <a:p>
            <a:r>
              <a:rPr lang="en-US" dirty="0" smtClean="0"/>
              <a:t>Mediated and unmediated versions </a:t>
            </a:r>
          </a:p>
        </p:txBody>
      </p:sp>
    </p:spTree>
    <p:extLst>
      <p:ext uri="{BB962C8B-B14F-4D97-AF65-F5344CB8AC3E}">
        <p14:creationId xmlns:p14="http://schemas.microsoft.com/office/powerpoint/2010/main" val="32860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2083" t="14074" r="21667" b="20000"/>
          <a:stretch>
            <a:fillRect/>
          </a:stretch>
        </p:blipFill>
        <p:spPr bwMode="auto">
          <a:xfrm>
            <a:off x="381000" y="533400"/>
            <a:ext cx="8460000" cy="55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8600" y="1828800"/>
            <a:ext cx="71628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35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it now/IFM roll 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Must be running </a:t>
            </a:r>
            <a:r>
              <a:rPr lang="en-GB" dirty="0" err="1" smtClean="0"/>
              <a:t>ILLiad</a:t>
            </a:r>
            <a:r>
              <a:rPr lang="en-GB" dirty="0" smtClean="0"/>
              <a:t> 8.4</a:t>
            </a:r>
          </a:p>
          <a:p>
            <a:r>
              <a:rPr lang="en-GB" dirty="0" smtClean="0"/>
              <a:t>Pilot with 8 libraries in June and July</a:t>
            </a:r>
          </a:p>
          <a:p>
            <a:r>
              <a:rPr lang="en-GB" dirty="0" smtClean="0"/>
              <a:t>Commercially available on August 1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899592" y="3861048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solidFill>
                  <a:srgbClr val="2178B5"/>
                </a:solidFill>
              </a:rPr>
              <a:t>To make GIN go you will need your .... </a:t>
            </a:r>
          </a:p>
          <a:p>
            <a:r>
              <a:rPr lang="en-GB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5" name="Picture 2" descr="https://encrypted-tbn2.gstatic.com/images?q=tbn:ANd9GcRt30fia_FBWDxqd5apF1LDOwI_uRaf0JSqpp85LB7mjkmYBk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933056"/>
            <a:ext cx="2200275" cy="2076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653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 your constant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356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takes a </a:t>
            </a:r>
            <a:r>
              <a:rPr lang="en-GB" dirty="0" err="1" smtClean="0"/>
              <a:t>vILLage</a:t>
            </a:r>
            <a:r>
              <a:rPr lang="en-GB" dirty="0" smtClean="0"/>
              <a:t>!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803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/>
              <a:t>The good, the bad, </a:t>
            </a:r>
            <a:r>
              <a:rPr lang="en-US" sz="3200" dirty="0" smtClean="0"/>
              <a:t>and the ugly about </a:t>
            </a:r>
            <a:br>
              <a:rPr lang="en-US" sz="3200" dirty="0" smtClean="0"/>
            </a:br>
            <a:r>
              <a:rPr lang="en-US" sz="3200" dirty="0" smtClean="0"/>
              <a:t>Constant data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OCLC Resource Sharing and ILLiad libraries must modify their constant data records for all Shipping fields for the launch of WorldShare ILL.</a:t>
            </a:r>
          </a:p>
          <a:p>
            <a:r>
              <a:rPr lang="en-US" dirty="0" smtClean="0"/>
              <a:t>Failure to do so will result in WorldShare ILL libraries having major issues with address labels. </a:t>
            </a:r>
          </a:p>
          <a:p>
            <a:r>
              <a:rPr lang="en-US" dirty="0" smtClean="0"/>
              <a:t>Numbers must be used when using number fields!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81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</a:t>
            </a:r>
            <a:endParaRPr lang="en-US" dirty="0">
              <a:solidFill>
                <a:srgbClr val="419A3C"/>
              </a:solidFill>
            </a:endParaRPr>
          </a:p>
        </p:txBody>
      </p:sp>
      <p:pic>
        <p:nvPicPr>
          <p:cNvPr id="6" name="Content Placeholder 5" descr="good_wa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7878275" cy="2514951"/>
          </a:xfrm>
        </p:spPr>
      </p:pic>
      <p:pic>
        <p:nvPicPr>
          <p:cNvPr id="7" name="Picture 6" descr="smil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365104"/>
            <a:ext cx="1763688" cy="17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4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_bad_wa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229600" cy="21278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Bad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frow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221088"/>
            <a:ext cx="1691680" cy="168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69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11870" y="496094"/>
            <a:ext cx="7548562" cy="52371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3928" y="5436513"/>
            <a:ext cx="4755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alibri" pitchFamily="34" charset="0"/>
              </a:rPr>
              <a:t>Contact – starckc@oclc.org</a:t>
            </a:r>
          </a:p>
        </p:txBody>
      </p:sp>
    </p:spTree>
    <p:extLst>
      <p:ext uri="{BB962C8B-B14F-4D97-AF65-F5344CB8AC3E}">
        <p14:creationId xmlns:p14="http://schemas.microsoft.com/office/powerpoint/2010/main" val="4086048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UGLY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38400"/>
            <a:ext cx="7543800" cy="3687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Address labels will print like this:	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OCLC/6565 Kilgour Place/Dublin, OH. 43017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like this: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OCLC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6565 Kilgour Place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Dublin, OH 43017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 descr="ug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140968"/>
            <a:ext cx="1979712" cy="195441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4800" y="2943636"/>
            <a:ext cx="4648200" cy="1323564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4648200"/>
            <a:ext cx="4800600" cy="1323564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33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good the bad and the ugly about </a:t>
            </a:r>
            <a:br>
              <a:rPr lang="en-US" sz="3200" dirty="0" smtClean="0"/>
            </a:br>
            <a:r>
              <a:rPr lang="en-US" sz="3200" dirty="0" smtClean="0"/>
              <a:t>Constant data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/>
              <a:t>Numbers must be used when using number fields!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 descr="cos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" y="2286000"/>
            <a:ext cx="5181601" cy="1009791"/>
          </a:xfrm>
          <a:prstGeom prst="rect">
            <a:avLst/>
          </a:prstGeom>
          <a:ln w="38100">
            <a:solidFill>
              <a:srgbClr val="419A3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cos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" y="3448191"/>
            <a:ext cx="5181600" cy="809738"/>
          </a:xfrm>
          <a:prstGeom prst="rect">
            <a:avLst/>
          </a:prstGeom>
          <a:ln w="38100">
            <a:solidFill>
              <a:srgbClr val="419A3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ze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324601"/>
            <a:ext cx="5181600" cy="838317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free_0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419600"/>
            <a:ext cx="5181599" cy="90500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check_mar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3448191"/>
            <a:ext cx="599974" cy="555714"/>
          </a:xfrm>
          <a:prstGeom prst="rect">
            <a:avLst/>
          </a:prstGeom>
        </p:spPr>
      </p:pic>
      <p:pic>
        <p:nvPicPr>
          <p:cNvPr id="11" name="Picture 10" descr="check_mar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2462220"/>
            <a:ext cx="599974" cy="555714"/>
          </a:xfrm>
          <a:prstGeom prst="rect">
            <a:avLst/>
          </a:prstGeom>
        </p:spPr>
      </p:pic>
      <p:pic>
        <p:nvPicPr>
          <p:cNvPr id="12" name="Picture 11" descr="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5257" y="4419600"/>
            <a:ext cx="657317" cy="657317"/>
          </a:xfrm>
          <a:prstGeom prst="rect">
            <a:avLst/>
          </a:prstGeom>
        </p:spPr>
      </p:pic>
      <p:pic>
        <p:nvPicPr>
          <p:cNvPr id="13" name="Picture 12" descr="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5468846"/>
            <a:ext cx="657317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29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I’m ready! What next?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5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Ready ! What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557" y="906084"/>
            <a:ext cx="7808913" cy="572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753" y="3832720"/>
            <a:ext cx="2608289" cy="178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18450" t="37632" r="24378" b="48533"/>
          <a:stretch>
            <a:fillRect/>
          </a:stretch>
        </p:blipFill>
        <p:spPr bwMode="auto">
          <a:xfrm>
            <a:off x="2267739" y="3212976"/>
            <a:ext cx="6493090" cy="1152000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474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up to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914400"/>
            <a:ext cx="4114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3"/>
              </a:rPr>
              <a:t>https://www3.oclc.org/app/listserv/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762000"/>
            <a:ext cx="4419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Discovery 	OCLC-FIRSTSEARCH-L</a:t>
            </a:r>
          </a:p>
          <a:p>
            <a:r>
              <a:rPr lang="en-GB" sz="1600" dirty="0">
                <a:solidFill>
                  <a:prstClr val="black"/>
                </a:solidFill>
              </a:rPr>
              <a:t>Delivery	 	OCLC-SHARING-L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38400" y="4114800"/>
            <a:ext cx="914400" cy="304800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38400" y="3429000"/>
            <a:ext cx="914400" cy="304800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03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319931" y="3783938"/>
            <a:ext cx="85376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2013</a:t>
            </a:r>
          </a:p>
        </p:txBody>
      </p:sp>
      <p:pic>
        <p:nvPicPr>
          <p:cNvPr id="4" name="Picture 3" descr="WShare_MSLogo_ST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52400"/>
            <a:ext cx="2378969" cy="6979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9932" y="300335"/>
            <a:ext cx="1839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F81BD"/>
                </a:solidFill>
              </a:rPr>
              <a:t>Timeline</a:t>
            </a:r>
            <a:endParaRPr lang="en-US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2"/>
          <p:cNvGrpSpPr/>
          <p:nvPr/>
        </p:nvGrpSpPr>
        <p:grpSpPr>
          <a:xfrm>
            <a:off x="319933" y="3647559"/>
            <a:ext cx="8537618" cy="228600"/>
            <a:chOff x="237478" y="3429000"/>
            <a:chExt cx="3106444" cy="2286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37478" y="3429000"/>
              <a:ext cx="0" cy="22860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343922" y="3429000"/>
              <a:ext cx="0" cy="22860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90698" y="3429000"/>
              <a:ext cx="0" cy="22860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55218" y="3429000"/>
              <a:ext cx="0" cy="22860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272958" y="3429000"/>
              <a:ext cx="0" cy="22860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308438" y="3429000"/>
              <a:ext cx="0" cy="22860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826178" y="3429000"/>
              <a:ext cx="0" cy="22860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085048" y="3429000"/>
              <a:ext cx="0" cy="22860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31828" y="3429000"/>
              <a:ext cx="0" cy="22860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96348" y="3429000"/>
              <a:ext cx="0" cy="22860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4088" y="3429000"/>
              <a:ext cx="0" cy="22860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049568" y="3429000"/>
              <a:ext cx="0" cy="22860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567308" y="3429000"/>
              <a:ext cx="0" cy="22860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>
            <a:off x="2454333" y="2493802"/>
            <a:ext cx="0" cy="1324538"/>
          </a:xfrm>
          <a:prstGeom prst="line">
            <a:avLst/>
          </a:prstGeom>
          <a:ln w="57150">
            <a:solidFill>
              <a:schemeClr val="accent1">
                <a:alpha val="5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47726" y="4038600"/>
            <a:ext cx="0" cy="459506"/>
          </a:xfrm>
          <a:prstGeom prst="line">
            <a:avLst/>
          </a:prstGeom>
          <a:ln w="57150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40438" y="1293473"/>
            <a:ext cx="442779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March-December 2013: </a:t>
            </a:r>
            <a:r>
              <a:rPr lang="en-US" dirty="0">
                <a:solidFill>
                  <a:srgbClr val="0070C0"/>
                </a:solidFill>
              </a:rPr>
              <a:t>Open migration to WorldShare Interlibrary Loan (in U.S.)</a:t>
            </a:r>
          </a:p>
          <a:p>
            <a:r>
              <a:rPr lang="en-US" b="1" dirty="0">
                <a:solidFill>
                  <a:srgbClr val="409A3C">
                    <a:lumMod val="75000"/>
                  </a:srgbClr>
                </a:solidFill>
              </a:rPr>
              <a:t>** Libraries that use patron-initiated ILL-good to go**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70045" y="4505476"/>
            <a:ext cx="381000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52127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</a:rPr>
              <a:t>June-September 2013: </a:t>
            </a:r>
            <a:r>
              <a:rPr lang="en-US" dirty="0">
                <a:solidFill>
                  <a:srgbClr val="C52127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</a:rPr>
              <a:t>Non-U.S. WorldCat Resource Sharing subscribers migrate to WorldShare Interlibrary Loan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5000" y="1219200"/>
            <a:ext cx="30530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November 2013: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End of new requests in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WorldCat Resource Sharing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72200" y="4643975"/>
            <a:ext cx="268535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</a:rPr>
              <a:t>December 2013:</a:t>
            </a:r>
            <a:r>
              <a:rPr lang="en-US" dirty="0">
                <a:solidFill>
                  <a:prstClr val="black"/>
                </a:solidFill>
              </a:rPr>
              <a:t>End of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access to WorldCat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Resource Sharing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412728" y="3783938"/>
            <a:ext cx="6444823" cy="167731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715631" y="3951669"/>
            <a:ext cx="1998737" cy="13765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8146073" y="2142530"/>
            <a:ext cx="0" cy="1666879"/>
          </a:xfrm>
          <a:prstGeom prst="line">
            <a:avLst/>
          </a:prstGeom>
          <a:ln w="571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836193" y="4245603"/>
            <a:ext cx="0" cy="398372"/>
          </a:xfrm>
          <a:prstGeom prst="line">
            <a:avLst/>
          </a:prstGeom>
          <a:ln w="571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20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7" grpId="0" animBg="1"/>
      <p:bldP spid="58" grpId="0" animBg="1"/>
      <p:bldP spid="67" grpId="0" animBg="1"/>
      <p:bldP spid="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Subscribe to sharing-l and </a:t>
            </a:r>
            <a:r>
              <a:rPr lang="en-GB" dirty="0" err="1" smtClean="0"/>
              <a:t>firstsearch</a:t>
            </a:r>
            <a:r>
              <a:rPr lang="en-GB" dirty="0" smtClean="0"/>
              <a:t>-l</a:t>
            </a:r>
          </a:p>
          <a:p>
            <a:r>
              <a:rPr lang="en-GB" dirty="0" smtClean="0"/>
              <a:t>Update your constant data please! </a:t>
            </a:r>
          </a:p>
          <a:p>
            <a:r>
              <a:rPr lang="en-GB" dirty="0" smtClean="0"/>
              <a:t>WorldCat Resource Sharing:</a:t>
            </a:r>
          </a:p>
          <a:p>
            <a:pPr lvl="1"/>
            <a:r>
              <a:rPr lang="en-GB" dirty="0" smtClean="0"/>
              <a:t>Get ready! Register! Start using!</a:t>
            </a:r>
          </a:p>
          <a:p>
            <a:r>
              <a:rPr lang="en-GB" dirty="0" err="1" smtClean="0"/>
              <a:t>ILLiad</a:t>
            </a:r>
            <a:endParaRPr lang="en-GB" dirty="0" smtClean="0"/>
          </a:p>
          <a:p>
            <a:pPr lvl="1"/>
            <a:r>
              <a:rPr lang="en-GB" dirty="0" smtClean="0"/>
              <a:t>Get your upgrade scheduled.</a:t>
            </a:r>
          </a:p>
          <a:p>
            <a:pPr lvl="1"/>
            <a:r>
              <a:rPr lang="en-GB" dirty="0" smtClean="0"/>
              <a:t>Request your </a:t>
            </a:r>
            <a:r>
              <a:rPr lang="en-GB" dirty="0" err="1" smtClean="0"/>
              <a:t>WSKey</a:t>
            </a:r>
            <a:r>
              <a:rPr lang="en-GB" dirty="0" smtClean="0"/>
              <a:t> and Secret in preparation for </a:t>
            </a:r>
            <a:r>
              <a:rPr lang="en-GB" dirty="0" err="1" smtClean="0"/>
              <a:t>ILLiad</a:t>
            </a:r>
            <a:r>
              <a:rPr lang="en-GB" dirty="0" smtClean="0"/>
              <a:t> 8.4 </a:t>
            </a:r>
          </a:p>
          <a:p>
            <a:pPr lvl="1"/>
            <a:r>
              <a:rPr lang="en-GB" dirty="0" smtClean="0"/>
              <a:t>Look out for announcements about when you can get your username and password for </a:t>
            </a:r>
            <a:r>
              <a:rPr lang="en-GB" dirty="0" err="1" smtClean="0"/>
              <a:t>WorldShare</a:t>
            </a:r>
            <a:r>
              <a:rPr lang="en-GB" dirty="0" smtClean="0"/>
              <a:t> ILL</a:t>
            </a:r>
          </a:p>
          <a:p>
            <a:r>
              <a:rPr lang="en-GB" dirty="0" smtClean="0"/>
              <a:t>Clio</a:t>
            </a:r>
          </a:p>
          <a:p>
            <a:pPr lvl="1"/>
            <a:r>
              <a:rPr lang="en-GB" dirty="0" smtClean="0"/>
              <a:t>Contact Clio or Ex </a:t>
            </a:r>
            <a:r>
              <a:rPr lang="en-GB" dirty="0" err="1" smtClean="0"/>
              <a:t>Libris</a:t>
            </a:r>
            <a:r>
              <a:rPr lang="en-GB" dirty="0" smtClean="0"/>
              <a:t> about your upgrade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to do?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354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Transforming ILL</a:t>
            </a:r>
            <a:br>
              <a:rPr lang="en-GB" dirty="0" smtClean="0"/>
            </a:br>
            <a:r>
              <a:rPr lang="en-GB" sz="3100" dirty="0" smtClean="0"/>
              <a:t>What OCLC's </a:t>
            </a:r>
            <a:r>
              <a:rPr lang="en-GB" sz="3100" dirty="0" err="1" smtClean="0"/>
              <a:t>WorldShare</a:t>
            </a:r>
            <a:r>
              <a:rPr lang="en-GB" sz="3100" dirty="0" smtClean="0"/>
              <a:t> will mean to you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4149080"/>
            <a:ext cx="7772400" cy="1500187"/>
          </a:xfrm>
        </p:spPr>
        <p:txBody>
          <a:bodyPr/>
          <a:lstStyle/>
          <a:p>
            <a:r>
              <a:rPr lang="en-GB" dirty="0" smtClean="0"/>
              <a:t>Katie Birch </a:t>
            </a:r>
          </a:p>
          <a:p>
            <a:r>
              <a:rPr lang="en-GB" dirty="0" smtClean="0"/>
              <a:t>Portfolio Director </a:t>
            </a:r>
          </a:p>
          <a:p>
            <a:r>
              <a:rPr lang="en-GB" dirty="0" smtClean="0"/>
              <a:t>birchk@oclc.org</a:t>
            </a:r>
          </a:p>
        </p:txBody>
      </p:sp>
    </p:spTree>
    <p:extLst>
      <p:ext uri="{BB962C8B-B14F-4D97-AF65-F5344CB8AC3E}">
        <p14:creationId xmlns:p14="http://schemas.microsoft.com/office/powerpoint/2010/main" val="3439100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if I use </a:t>
            </a:r>
            <a:r>
              <a:rPr lang="en-GB" dirty="0" err="1" smtClean="0"/>
              <a:t>ILLiad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7772400" cy="150018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671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if I use ILLiad?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sz="2000" b="1" dirty="0" smtClean="0"/>
              <a:t>ILLiad users don’t need to do anything to begin with.</a:t>
            </a:r>
          </a:p>
          <a:p>
            <a:r>
              <a:rPr lang="en-GB" sz="2000" dirty="0" smtClean="0"/>
              <a:t>If you access WorldCat Resource Sharing, you will continue to do so. </a:t>
            </a:r>
          </a:p>
          <a:p>
            <a:r>
              <a:rPr lang="en-GB" sz="2000" dirty="0" smtClean="0"/>
              <a:t>9 digit </a:t>
            </a:r>
            <a:r>
              <a:rPr lang="en-GB" sz="2000" dirty="0" err="1" smtClean="0"/>
              <a:t>authos</a:t>
            </a:r>
            <a:r>
              <a:rPr lang="en-GB" sz="2000" dirty="0" smtClean="0"/>
              <a:t> do not work with WS ILL</a:t>
            </a:r>
          </a:p>
          <a:p>
            <a:r>
              <a:rPr lang="en-GB" sz="2000" dirty="0" err="1" smtClean="0"/>
              <a:t>ILLiad</a:t>
            </a:r>
            <a:r>
              <a:rPr lang="en-GB" sz="2000" dirty="0" smtClean="0"/>
              <a:t> libraries that want access to the WS ILL interface will require a *new* username and password</a:t>
            </a:r>
          </a:p>
          <a:p>
            <a:r>
              <a:rPr lang="en-GB" sz="2000" b="1" dirty="0" smtClean="0"/>
              <a:t>Some new features from </a:t>
            </a:r>
            <a:r>
              <a:rPr lang="en-GB" sz="2000" b="1" dirty="0" err="1" smtClean="0"/>
              <a:t>WorldShare</a:t>
            </a:r>
            <a:r>
              <a:rPr lang="en-GB" sz="2000" b="1" dirty="0" smtClean="0"/>
              <a:t> ILL will be available in </a:t>
            </a:r>
            <a:r>
              <a:rPr lang="en-GB" sz="2000" b="1" dirty="0" err="1" smtClean="0"/>
              <a:t>ILLiad</a:t>
            </a:r>
            <a:r>
              <a:rPr lang="en-GB" sz="2000" b="1" dirty="0" smtClean="0"/>
              <a:t> version 8.4.x.  So you should start planning your Summer upgrade.</a:t>
            </a:r>
          </a:p>
          <a:p>
            <a:r>
              <a:rPr lang="en-GB" sz="2000" b="1" dirty="0" smtClean="0"/>
              <a:t>OCLC and Atlas Systems will end customer support for </a:t>
            </a:r>
            <a:r>
              <a:rPr lang="en-GB" sz="2000" b="1" dirty="0" err="1" smtClean="0"/>
              <a:t>ILLiad</a:t>
            </a:r>
            <a:r>
              <a:rPr lang="en-GB" sz="2000" b="1" dirty="0" smtClean="0"/>
              <a:t> versions 8.1 and 8.2 on June 30, 2013</a:t>
            </a:r>
          </a:p>
        </p:txBody>
      </p:sp>
    </p:spTree>
    <p:extLst>
      <p:ext uri="{BB962C8B-B14F-4D97-AF65-F5344CB8AC3E}">
        <p14:creationId xmlns:p14="http://schemas.microsoft.com/office/powerpoint/2010/main" val="1909051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WorldShare</a:t>
            </a:r>
            <a:r>
              <a:rPr lang="en-GB" dirty="0" smtClean="0"/>
              <a:t> ILL and </a:t>
            </a:r>
            <a:r>
              <a:rPr lang="en-GB" dirty="0" err="1" smtClean="0"/>
              <a:t>ILLiad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endParaRPr lang="en-GB" sz="2800" dirty="0" smtClean="0"/>
          </a:p>
          <a:p>
            <a:r>
              <a:rPr lang="en-GB" sz="4000" dirty="0" smtClean="0"/>
              <a:t>If you want to use </a:t>
            </a:r>
            <a:r>
              <a:rPr lang="en-GB" sz="4000" dirty="0" err="1" smtClean="0"/>
              <a:t>WorldShare</a:t>
            </a:r>
            <a:r>
              <a:rPr lang="en-GB" sz="4000" dirty="0" smtClean="0"/>
              <a:t> ILL in the same way as you currently use WorldCat Resource Sharing, you will be able to in the summer. </a:t>
            </a:r>
          </a:p>
          <a:p>
            <a:endParaRPr lang="en-GB" sz="3200" dirty="0" smtClean="0"/>
          </a:p>
          <a:p>
            <a:r>
              <a:rPr lang="en-GB" sz="3200" dirty="0" err="1" smtClean="0"/>
              <a:t>WorldCat</a:t>
            </a:r>
            <a:r>
              <a:rPr lang="en-GB" sz="3200" dirty="0" smtClean="0"/>
              <a:t> Resource Sharing on </a:t>
            </a:r>
            <a:r>
              <a:rPr lang="en-GB" sz="3200" dirty="0" err="1" smtClean="0"/>
              <a:t>FirstSearch</a:t>
            </a:r>
            <a:r>
              <a:rPr lang="en-GB" sz="3200" dirty="0" smtClean="0"/>
              <a:t> will be switched off in December 2013.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900862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</a:t>
            </a:r>
            <a:r>
              <a:rPr lang="en-GB" dirty="0" err="1" smtClean="0"/>
              <a:t>WSKey</a:t>
            </a:r>
            <a:r>
              <a:rPr lang="en-GB" dirty="0" smtClean="0"/>
              <a:t> mean to you?</a:t>
            </a:r>
            <a:endParaRPr lang="en-GB" dirty="0"/>
          </a:p>
        </p:txBody>
      </p:sp>
      <p:grpSp>
        <p:nvGrpSpPr>
          <p:cNvPr id="2" name="Group 7"/>
          <p:cNvGrpSpPr/>
          <p:nvPr/>
        </p:nvGrpSpPr>
        <p:grpSpPr>
          <a:xfrm>
            <a:off x="755576" y="1556792"/>
            <a:ext cx="7044783" cy="3168352"/>
            <a:chOff x="755576" y="1556792"/>
            <a:chExt cx="7044783" cy="3168352"/>
          </a:xfrm>
        </p:grpSpPr>
        <p:pic>
          <p:nvPicPr>
            <p:cNvPr id="1026" name="Picture 2" descr="http://www.thedistilledlife.com/admin/wp-content/uploads/2012/06/Dubstep-whiskey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1556792"/>
              <a:ext cx="3619500" cy="3009901"/>
            </a:xfrm>
            <a:prstGeom prst="rect">
              <a:avLst/>
            </a:prstGeom>
            <a:noFill/>
          </p:spPr>
        </p:pic>
        <p:pic>
          <p:nvPicPr>
            <p:cNvPr id="1028" name="Picture 4" descr="https://encrypted-tbn2.gstatic.com/images?q=tbn:ANd9GcSpIGZvBUpz2_5No7E53s4V5Jusw-Slr8dBuQG0c-PGUIEIuQ_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056" y="2060848"/>
              <a:ext cx="2724303" cy="2664296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619672" y="494116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prstClr val="black"/>
                </a:solidFill>
              </a:rPr>
              <a:t>WSKey</a:t>
            </a:r>
            <a:r>
              <a:rPr lang="en-GB" sz="3600" b="1" dirty="0">
                <a:solidFill>
                  <a:prstClr val="black"/>
                </a:solidFill>
              </a:rPr>
              <a:t> = Web Service Key</a:t>
            </a:r>
          </a:p>
        </p:txBody>
      </p:sp>
    </p:spTree>
    <p:extLst>
      <p:ext uri="{BB962C8B-B14F-4D97-AF65-F5344CB8AC3E}">
        <p14:creationId xmlns:p14="http://schemas.microsoft.com/office/powerpoint/2010/main" val="2625419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OCLC Web services in </a:t>
            </a:r>
            <a:r>
              <a:rPr lang="en-GB" dirty="0" err="1" smtClean="0"/>
              <a:t>ILLiad</a:t>
            </a:r>
            <a:r>
              <a:rPr lang="en-GB" dirty="0" smtClean="0"/>
              <a:t> 8.4</a:t>
            </a:r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46841" y="1072055"/>
          <a:ext cx="8576441" cy="4840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236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http://www.worldcat.org/config/</a:t>
            </a:r>
            <a:endParaRPr lang="en-US" dirty="0"/>
          </a:p>
        </p:txBody>
      </p:sp>
      <p:pic>
        <p:nvPicPr>
          <p:cNvPr id="4" name="Content Placeholder 3" descr="sc_main_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86000"/>
            <a:ext cx="8229600" cy="3215964"/>
          </a:xfrm>
        </p:spPr>
      </p:pic>
      <p:sp>
        <p:nvSpPr>
          <p:cNvPr id="5" name="Oval 4"/>
          <p:cNvSpPr/>
          <p:nvPr/>
        </p:nvSpPr>
        <p:spPr>
          <a:xfrm>
            <a:off x="152400" y="2362200"/>
            <a:ext cx="2590800" cy="312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Content Placeholder 3" descr="sc_main_2.png"/>
          <p:cNvPicPr>
            <a:picLocks noChangeAspect="1"/>
          </p:cNvPicPr>
          <p:nvPr/>
        </p:nvPicPr>
        <p:blipFill>
          <a:blip r:embed="rId3" cstate="print"/>
          <a:srcRect l="1852" t="28433" r="83333" b="31287"/>
          <a:stretch>
            <a:fillRect/>
          </a:stretch>
        </p:blipFill>
        <p:spPr>
          <a:xfrm>
            <a:off x="5105400" y="1676400"/>
            <a:ext cx="338823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79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quest_service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057400"/>
            <a:ext cx="8229600" cy="4391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request_services.png"/>
          <p:cNvPicPr>
            <a:picLocks noChangeAspect="1"/>
          </p:cNvPicPr>
          <p:nvPr/>
        </p:nvPicPr>
        <p:blipFill>
          <a:blip r:embed="rId3" cstate="print"/>
          <a:srcRect l="18519" t="24499" r="60185" b="9571"/>
          <a:stretch>
            <a:fillRect/>
          </a:stretch>
        </p:blipFill>
        <p:spPr>
          <a:xfrm>
            <a:off x="4876800" y="1219200"/>
            <a:ext cx="3268421" cy="54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1295400" y="3048000"/>
            <a:ext cx="2590800" cy="312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36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0_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pyright_Clearance_Center">
  <a:themeElements>
    <a:clrScheme name="CCC">
      <a:dk1>
        <a:sysClr val="windowText" lastClr="000000"/>
      </a:dk1>
      <a:lt1>
        <a:sysClr val="window" lastClr="FFFFFF"/>
      </a:lt1>
      <a:dk2>
        <a:srgbClr val="00326E"/>
      </a:dk2>
      <a:lt2>
        <a:srgbClr val="D9D9D9"/>
      </a:lt2>
      <a:accent1>
        <a:srgbClr val="FF7F00"/>
      </a:accent1>
      <a:accent2>
        <a:srgbClr val="005FB4"/>
      </a:accent2>
      <a:accent3>
        <a:srgbClr val="00326E"/>
      </a:accent3>
      <a:accent4>
        <a:srgbClr val="CCD8EF"/>
      </a:accent4>
      <a:accent5>
        <a:srgbClr val="FBB05E"/>
      </a:accent5>
      <a:accent6>
        <a:srgbClr val="A6A6A6"/>
      </a:accent6>
      <a:hlink>
        <a:srgbClr val="005FB4"/>
      </a:hlink>
      <a:folHlink>
        <a:srgbClr val="A6A6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2"/>
          </a:solidFill>
          <a:bevel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200"/>
          </a:spcBef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On-screen Show (4:3)</PresentationFormat>
  <Paragraphs>105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36_OCLC Redesign 2011-01</vt:lpstr>
      <vt:lpstr>30_OCLC Redesign 2011-01</vt:lpstr>
      <vt:lpstr>1_Office Theme</vt:lpstr>
      <vt:lpstr>Copyright_Clearance_Center</vt:lpstr>
      <vt:lpstr>What if I’m a referral centre?</vt:lpstr>
      <vt:lpstr>PowerPoint Presentation</vt:lpstr>
      <vt:lpstr>What if I use ILLiad?</vt:lpstr>
      <vt:lpstr>What if I use ILLiad?</vt:lpstr>
      <vt:lpstr>WorldShare ILL and ILLiad</vt:lpstr>
      <vt:lpstr>What does WSKey mean to you?</vt:lpstr>
      <vt:lpstr>OCLC Web services in ILLiad 8.4</vt:lpstr>
      <vt:lpstr>http://www.worldcat.org/config/</vt:lpstr>
      <vt:lpstr>PowerPoint Presentation</vt:lpstr>
      <vt:lpstr>PowerPoint Presentation</vt:lpstr>
      <vt:lpstr>PowerPoint Presentation</vt:lpstr>
      <vt:lpstr>Get It Now Overview </vt:lpstr>
      <vt:lpstr>PowerPoint Presentation</vt:lpstr>
      <vt:lpstr>Get it now/IFM roll out</vt:lpstr>
      <vt:lpstr>Update your constant data</vt:lpstr>
      <vt:lpstr>It takes a vILLage! </vt:lpstr>
      <vt:lpstr>The good, the bad, and the ugly about  Constant data</vt:lpstr>
      <vt:lpstr>The Good</vt:lpstr>
      <vt:lpstr>The Bad</vt:lpstr>
      <vt:lpstr>The UGLY</vt:lpstr>
      <vt:lpstr>The good the bad and the ugly about  Constant data</vt:lpstr>
      <vt:lpstr>I’m ready! What next?  </vt:lpstr>
      <vt:lpstr>I’m Ready ! What Next?</vt:lpstr>
      <vt:lpstr>Keep up to date</vt:lpstr>
      <vt:lpstr>PowerPoint Presentation</vt:lpstr>
      <vt:lpstr>Things to do? </vt:lpstr>
      <vt:lpstr>Transforming ILL What OCLC's WorldShare will mean to you   </vt:lpstr>
    </vt:vector>
  </TitlesOfParts>
  <Company>CDE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your constant data</dc:title>
  <dc:creator>Smith, Lori</dc:creator>
  <cp:lastModifiedBy>Smith, Lori</cp:lastModifiedBy>
  <cp:revision>2</cp:revision>
  <dcterms:created xsi:type="dcterms:W3CDTF">2013-04-22T20:37:19Z</dcterms:created>
  <dcterms:modified xsi:type="dcterms:W3CDTF">2013-04-22T20:41:16Z</dcterms:modified>
</cp:coreProperties>
</file>