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0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  <p:sldMasterId id="2147483698" r:id="rId20"/>
    <p:sldMasterId id="2147483704" r:id="rId21"/>
    <p:sldMasterId id="2147483711" r:id="rId22"/>
    <p:sldMasterId id="2147483713" r:id="rId23"/>
    <p:sldMasterId id="2147483715" r:id="rId24"/>
    <p:sldMasterId id="2147483717" r:id="rId25"/>
    <p:sldMasterId id="2147483719" r:id="rId26"/>
    <p:sldMasterId id="2147483721" r:id="rId27"/>
    <p:sldMasterId id="2147483723" r:id="rId28"/>
    <p:sldMasterId id="2147483725" r:id="rId29"/>
    <p:sldMasterId id="2147483727" r:id="rId30"/>
    <p:sldMasterId id="2147483763" r:id="rId31"/>
    <p:sldMasterId id="2147483772" r:id="rId32"/>
    <p:sldMasterId id="2147483774" r:id="rId33"/>
    <p:sldMasterId id="2147483776" r:id="rId34"/>
    <p:sldMasterId id="2147483778" r:id="rId35"/>
    <p:sldMasterId id="2147483780" r:id="rId36"/>
    <p:sldMasterId id="2147483786" r:id="rId37"/>
    <p:sldMasterId id="2147483793" r:id="rId38"/>
  </p:sldMasterIdLst>
  <p:notesMasterIdLst>
    <p:notesMasterId r:id="rId57"/>
  </p:notesMasterIdLst>
  <p:sldIdLst>
    <p:sldId id="303" r:id="rId39"/>
    <p:sldId id="475" r:id="rId40"/>
    <p:sldId id="508" r:id="rId41"/>
    <p:sldId id="523" r:id="rId42"/>
    <p:sldId id="478" r:id="rId43"/>
    <p:sldId id="479" r:id="rId44"/>
    <p:sldId id="481" r:id="rId45"/>
    <p:sldId id="482" r:id="rId46"/>
    <p:sldId id="510" r:id="rId47"/>
    <p:sldId id="511" r:id="rId48"/>
    <p:sldId id="530" r:id="rId49"/>
    <p:sldId id="390" r:id="rId50"/>
    <p:sldId id="391" r:id="rId51"/>
    <p:sldId id="392" r:id="rId52"/>
    <p:sldId id="393" r:id="rId53"/>
    <p:sldId id="394" r:id="rId54"/>
    <p:sldId id="395" r:id="rId55"/>
    <p:sldId id="39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70246" autoAdjust="0"/>
  </p:normalViewPr>
  <p:slideViewPr>
    <p:cSldViewPr>
      <p:cViewPr>
        <p:scale>
          <a:sx n="55" d="100"/>
          <a:sy n="55" d="100"/>
        </p:scale>
        <p:origin x="-17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B0CA-CE3F-4DEB-8B6E-730A396609AE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B0CC-1F40-4154-9E65-51B0A08067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http://www.dailymail.co.uk/femail/article-2187022/Fifty-Shades-Of-Grey-Its-really-FIVE-Shades-analysis-reveals-finishes-bestseller.html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B0CC-1F40-4154-9E65-51B0A08067C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B0CC-1F40-4154-9E65-51B0A08067C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376092"/>
                </a:gs>
                <a:gs pos="100000">
                  <a:schemeClr val="accent1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>
              <a:spLocks noChangeArrowheads="1"/>
            </p:cNvSpPr>
            <p:nvPr userDrawn="1"/>
          </p:nvSpPr>
          <p:spPr bwMode="auto">
            <a:xfrm rot="10800000">
              <a:off x="714375" y="599711"/>
              <a:ext cx="504825" cy="255433"/>
            </a:xfrm>
            <a:prstGeom prst="triangle">
              <a:avLst>
                <a:gd name="adj" fmla="val 50000"/>
              </a:avLst>
            </a:prstGeom>
            <a:solidFill>
              <a:srgbClr val="195A88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201041-A051-5D40-B7BB-EE4D9ADA52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001733-93A8-524B-8A4C-3DA251704D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910-597C-4173-943F-FEBA26C419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F1CC-D689-4DF7-A09C-9272F1F5A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E5CC1C9-9B52-45AE-9D71-4112F83418AA}" type="datetime1">
              <a:rPr lang="en-US"/>
              <a:pPr>
                <a:defRPr/>
              </a:pPr>
              <a:t>4/22/2013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47FA1B6-6301-4198-9141-FDBCF1AB3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910-597C-4173-943F-FEBA26C419FE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F1CC-D689-4DF7-A09C-9272F1F5AB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29F-E3DF-48A8-AB9F-5EBC6836D9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B06-5C0A-470D-B053-A9B6F71C87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E1FD-6C3A-4B25-AFE7-BD0E99D9D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226-964B-4CE3-8411-6EE43AD51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376092"/>
                </a:gs>
                <a:gs pos="100000">
                  <a:schemeClr val="accent1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>
              <a:spLocks noChangeArrowheads="1"/>
            </p:cNvSpPr>
            <p:nvPr userDrawn="1"/>
          </p:nvSpPr>
          <p:spPr bwMode="auto">
            <a:xfrm rot="10800000">
              <a:off x="714375" y="599711"/>
              <a:ext cx="504825" cy="255433"/>
            </a:xfrm>
            <a:prstGeom prst="triangle">
              <a:avLst>
                <a:gd name="adj" fmla="val 50000"/>
              </a:avLst>
            </a:prstGeom>
            <a:solidFill>
              <a:srgbClr val="195A88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201041-A051-5D40-B7BB-EE4D9ADA52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001733-93A8-524B-8A4C-3DA251704D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376092"/>
                </a:gs>
                <a:gs pos="100000">
                  <a:schemeClr val="accent1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>
              <a:spLocks noChangeArrowheads="1"/>
            </p:cNvSpPr>
            <p:nvPr userDrawn="1"/>
          </p:nvSpPr>
          <p:spPr bwMode="auto">
            <a:xfrm rot="10800000">
              <a:off x="714375" y="599711"/>
              <a:ext cx="504825" cy="255433"/>
            </a:xfrm>
            <a:prstGeom prst="triangle">
              <a:avLst>
                <a:gd name="adj" fmla="val 50000"/>
              </a:avLst>
            </a:prstGeom>
            <a:solidFill>
              <a:srgbClr val="195A88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201041-A051-5D40-B7BB-EE4D9ADA52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001733-93A8-524B-8A4C-3DA251704D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30.xml"/><Relationship Id="rId4" Type="http://schemas.openxmlformats.org/officeDocument/2006/relationships/slideLayout" Target="../slideLayouts/slideLayout5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ea typeface="ＭＳ Ｐゴシック" charset="-128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9" r:id="rId2"/>
    <p:sldLayoutId id="2147483832" r:id="rId3"/>
    <p:sldLayoutId id="214748383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129F-E3DF-48A8-AB9F-5EBC6836D9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1B06-5C0A-470D-B053-A9B6F71C87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3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025" indent="-225425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025" indent="-225425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025" indent="-225425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025" indent="-225425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025" indent="-225425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0" r:id="rId3"/>
    <p:sldLayoutId id="2147483791" r:id="rId4"/>
    <p:sldLayoutId id="2147483792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22" r:id="rId29"/>
    <p:sldLayoutId id="2147483823" r:id="rId30"/>
    <p:sldLayoutId id="2147483824" r:id="rId31"/>
    <p:sldLayoutId id="2147483825" r:id="rId32"/>
    <p:sldLayoutId id="2147483826" r:id="rId33"/>
    <p:sldLayoutId id="2147483827" r:id="rId34"/>
    <p:sldLayoutId id="2147483828" r:id="rId35"/>
    <p:sldLayoutId id="2147483829" r:id="rId36"/>
    <p:sldLayoutId id="2147483830" r:id="rId37"/>
    <p:sldLayoutId id="2147483831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c.lc/hhoJrf" TargetMode="Externa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1451688091/ref=dp_image_z_0?ie=UTF8&amp;n=283155&amp;s=book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Transforming ILL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2463168"/>
            <a:ext cx="7772400" cy="533784"/>
          </a:xfrm>
        </p:spPr>
        <p:txBody>
          <a:bodyPr/>
          <a:lstStyle/>
          <a:p>
            <a:r>
              <a:rPr lang="en-GB" dirty="0" smtClean="0"/>
              <a:t>What OCLC's </a:t>
            </a:r>
            <a:r>
              <a:rPr lang="en-GB" dirty="0" err="1" smtClean="0"/>
              <a:t>WorldShare</a:t>
            </a:r>
            <a:r>
              <a:rPr lang="en-GB" dirty="0" smtClean="0"/>
              <a:t> will mean to you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Colorado ILL, Friday 19 April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Katie Birch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Director – Delivery Services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48 Laws of Power</a:t>
            </a:r>
            <a:endParaRPr lang="en-GB" dirty="0"/>
          </a:p>
        </p:txBody>
      </p:sp>
      <p:pic>
        <p:nvPicPr>
          <p:cNvPr id="76802" name="Picture 2" descr="The 48 laws of p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9216"/>
            <a:ext cx="2931410" cy="410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836712"/>
            <a:ext cx="2700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itchFamily="34" charset="0"/>
              </a:rPr>
              <a:t>2011 – 34</a:t>
            </a:r>
            <a:r>
              <a:rPr lang="en-GB" sz="3600" baseline="30000" dirty="0" smtClean="0">
                <a:latin typeface="Calibri" pitchFamily="34" charset="0"/>
              </a:rPr>
              <a:t>th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2012 – 53</a:t>
            </a:r>
            <a:r>
              <a:rPr lang="en-GB" sz="3600" baseline="30000" dirty="0" smtClean="0">
                <a:latin typeface="Calibri" pitchFamily="34" charset="0"/>
              </a:rPr>
              <a:t>rd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2013 – 34</a:t>
            </a:r>
            <a:r>
              <a:rPr lang="en-GB" sz="3600" baseline="30000" dirty="0" smtClean="0">
                <a:latin typeface="Calibri" pitchFamily="34" charset="0"/>
              </a:rPr>
              <a:t>th</a:t>
            </a:r>
            <a:r>
              <a:rPr lang="en-GB" sz="3600" dirty="0" smtClean="0">
                <a:latin typeface="Calibri" pitchFamily="34" charset="0"/>
              </a:rPr>
              <a:t> </a:t>
            </a:r>
            <a:endParaRPr lang="en-GB" sz="3600" dirty="0">
              <a:latin typeface="Calibri" pitchFamily="34" charset="0"/>
            </a:endParaRPr>
          </a:p>
        </p:txBody>
      </p:sp>
      <p:sp>
        <p:nvSpPr>
          <p:cNvPr id="76804" name="AutoShape 4" descr="data:image/jpeg;base64,/9j/4AAQSkZJRgABAQAAAQABAAD/2wCEAAkGBhQSEBQUExQWFRUWFRQVFRgUGBcWFBQUFxYVFRcUFxcXHCYeFxkjHBcVHy8gIycpLCwsFR4xNTAqNSYrLCkBCQoKDgwOGg8PGiwkHCQvLCwsKSovLCoqLCwsLCwsLCw0KSwsLCwsLCwpLCwsLCwsLCwsLCwpLCwsLCwpKSwsLP/AABEIAOgA2QMBIgACEQEDEQH/xAAcAAAABwEBAAAAAAAAAAAAAAAAAQIDBAUGBwj/xABEEAABAwIDBAcFBgQEBQUAAAABAAIRAyEEEjEFQVFhBhMicYGRoQdSscHRFDJCYoLwI3KS4RUzorIkU2ODwhZDc6Oz/8QAGgEAAgMBAQAAAAAAAAAAAAAAAAMBAgQFBv/EADERAAICAQMCAggGAwEAAAAAAAABAhEDEiExBEEi8BMyUWGRscHRcYGhwuHxBdLyUv/aAAwDAQACEQMRAD8AwTsTB3lO0cRU/DTefAqK3Fv3PrH+Wk0fFWOCxNadMUe8NDfIBcGapcL9fse0xT1Pl/kl92IdUxRFqTvEKJVpYj8QjvIUrHCu8k9VV8apaP6QqmphHzdjB/M4u+JVsaXu8/mRncl/7fxX7fqG+m/eW+YUas4AwXgJ9lCD/wC34aqNXf2j/EA5AT8lqhz5/k5eTi/m/wChrrm+9PcCkmoPzeUJReP+Y89w/sm3Af8AUPfMJ6Rjbfu8/mwDFjcJ8yiOMduHwCW3D80v7KOfoEXEXUyG+u6VJ2TSzVWguDZIBJmGydTAJga2RdUM2m7vUrZzWCq0vBLZGYNsS2bgE6GETktLr2Bji9abfc3W0MbiNn4cOpVmVqLrdkuNN0zYggHzC5xtLaj6tQvMDMScrbNE8Atd0vFD7Ow4Zz8pIBpVILxbUxY3WM6iTfyG5Yv8fjjpeRrxO96pm3r5zbUE9qRfdEukOFw5f9pwn2kEdmHlhYd/fu8lX4/FsdWe+k1zWEy1pjsj3baxx3qGzCwZlO1Hhuq26I6nJcsxxclGpDpruIhzjHCbeSM4hx3kxpJ081DdVlOYR/wUuFKyyyNurA6k97S6bBMtw4I1MqwwZlrgdJTNSjlKFPdorLGmlIiuwwAUZ5up1Z4hQCnQt8mbKkuApQQQTBAEEEEABBKawkExYa8tyTCAN1Tq1TocSf5WMb8VPwlWqDJZif1ubHkEzQbVO7Fn9VNqmUesbMsri346gd6TZeZySXFLz8D3+GLtO5efiU2PoVHOJNI39+q74CwVa7DEH7tIeJPxKk46i4uJLGi/4nuPoofVf/EPX4lb8fq8+fizldS7m9vp+1EilS50+4ASodZwBP8AFjkB/ZTsG2fxUz/KNFFxDgCf4vgG/wBleL8VefkZci8Cf1/lEVzx77z3A/RIET+M98pbqg957vAj5K3wNCiWgxP80z6p0paVe5krU628/myAP3f6JbMO46A+X1V42pTGjfgEr7TwaPFZnlfZDfRx7szVZpa+CCDFhvPcApOBc+jUbUcxtiHBrwHNMbnNOo5KVWxR6xxgAxAICSzDVKxi55lMc/D4qruRDHctrJPSTbVLFNYWUhSePvBlmGwHZbu/uq+jsV+XO/8Ahs95+p7hqVaswxw920XPf7z2nKO4KPjtvF7SKzJO46Qk49UYqOJeH8bfn8fgaJ6L1ZPW/T4/b4lLiK7RamCfzHU9w3KurDepMJFULowSiczI3JDAqp2g6/gklkpPVEaFM2YlWiQxxggIPxdgNY9EjDsc4hoF5tuWp2R0QDrvk+gSpyhDeQ6EcmTaBks07z6Ir/v5hdHZ0Oox9z1P1VfjuhrPwHKed1RdXjexMuhyrfkxEg/T6JD6XC6tNp7JdQdBMyN3BVrhx4+K1KSkrRilFxdMaDDwTrcI47kumCnw88VWUmhsMaasYGAdyQ+wO4hSmtJ3lOdQVTWxywRfY2GHoVCPuVz31g34FG4OYHSxzZH4qpqfE2VDmc2Q5rrbjWIjwCIYsNa6QBP5y+fNcd4G35/2+h6mPWQS+/8Az9RitREm1IeJKjV6waNWTwDZXReheG2HiMMG4g9ViGhxfmeWB0SZpk9k23arl1chz3EaEmBwG4fBbcEvSScWmq9vlnn8+ZJXHz8h1m1qgs3KO5olLGIrv3k9wASsDSE3V5h8GSnzcYvaKE4/STW8mZ92cf5gf3g2U/Zu0WNEFjuRn4q0q4KOBVHisKGPFtfTwVLjkVMZplj3uy1O1CfuMA5m6I4t8dp3kAE7g8E3qs+abwQARB5z8lV42qZPAbgs0EpNpGmT0JN9xdbFhvMqE7FPcZvHLRPYRrXHtkg+EeanY6iG02AWEn5p/hg0q3M8tU1d7EbC7Sq0/uvePE/VObQ26+qzK8MJ97KA/wAwoRP70TTtFf0cW9VblVkklpvYVRCdNNp1CjZyNEpuJ4jyTGn2F2uGKfgT+Eps0iNQpNOuDoY71IBtdVc2uSyhF8Evovg81QujSw+J/fJdL2NswOgLG9DKlIuyl0EnwvzXR9lODQ7+UrBnbc6ZvwVHHsO1cC1rYi6zu0sFF+9WeI2nUPZZSkn8RdHmIVdjzXaP4ga4G/ZMlvoJ4KmjayyyU6ZielGHz5bRG+0d3oshWpEHz8broONAd8uSyWOw4Ejgbcl0OnntpOd1ePxaiqw47Xh8FNbRTdLAvH8QtIYdDHZ4TPCd6kUqgJABudANSeSZke+xGCNR8Q7ToqT9hd7jvJWWA2ae92/g3+/NWX+Cn/mN/wBX0WRs160tkU2JotxVHNlH2imO0NOsZxEakclnw4AXFpEhpgxvgkGDzhajEYR2FqNqNmWOBNoDm7wY4iQe9Ue3KLOvf1cZCQ5vc4ZvmnY5J8cGd2ueSPjsDh4c+jWIAAIp1RmeToQH0xl/qyqBSCVUwoAJC09fYzeqZlA0IJBvpIJ8pjmU95FFbmZYXJ7FZgKM3/ZWhoBzgGtAHM6KkwfZBBsQrSnQL2DW24GCkTds041UduRbWS/ISJ5T46qu2zQDebheBrHFSxhstY1R2Z0b3ACwHd6pvbGDe5rnwQSRJIgwJEQe8eSotKktxjUnB7bkjZrf+EJ41B8lSbTqjMQNB6q+wrsuA/7nwWcqOG867gRKT0+85P3sdkaUY/gRQVd45v8Aw9GZkgm6pjvi/iVodrEdRhwPck+idmfigvf9BMN4S89yheeKQRZPOakEWTkxVDD025PPTT0xCpBAp2m8jQqJUZF0vDvJN1ZraykZb0bXY+IzUm5KbpaWtJY0EglpcCGyCRa50uFuOjuKOWpn1acoi4J3mRuWU2RhAygx2/KPEnktfsjZ1QUoDZJJkzqdTquVmknwjq4oNLxMi4ou60F1QsYfxMEkcokX8VCbRxTnNL6tN4sIbnMNG+XHXfHPUq/wxOV4h3YjNldmF5vlI5aTKkBtNtEuDg5x3nUKFKo1ReUPFdmQ2pRBqOjgJ71Q4XCt+1tztzNHacOIA0V/tQ6xqq3ZIPXy0SYIE3AtqRwGqvB0mymRJtI1OIwjKtCXU4bUa4OsINMmGZY0DQAI3arnnRLYkvc/WDDTuA3u7/qt90v2ocPS6skZnMy0w3iQJJHC4M8uajdHtmBuG3AkCfHd6z5K+JuMX7zPn0toXh9m5WTxv3d/7+aRI/Yap2MxEtIFmx8FT/aT/wAt3kPqopsVZm9q4qSQS8cZM+crNV5mxK1uJ2fTYCHEkj3QB49r6LLYoXJFhNt60YWq2Iyp3uRA48StBsnarSwseSCIjXKY3wNTuhUDTdO4N3bT5RTQqMnF2i7aQ496vdmVjRqB0AgXve3cs8xpEHgrihjQYPgVmkjTCRNpBpl9S5cbAHLk4XkAFVu2cTDcrXQ3s5oIIcd57+autm1cl+qpVJJJztktngdw7hxUPpRtWlVa1vUUGlrh2mA5jBMAGbi+/gERRaTdFfSfNBovBc4j1Wce2HHkSrtuKDKbC42k/NVmMY17i5pMH8pKXh2b9jstlqku5Eq143Dhql18fWeGzowQ2w0TVfCwJE+Ij5p1lW0QZ8lsqPNGJuVtXQmliZsRB+KcIsozGHNOkKc5k8lWVJjcdyW5DrESminq2qaV1wUlyPZOzCjUWQ4qWUw3Uoi+S+SK2ZpsJtInCw6QAAAWmHS1wAvuVvsjbFY5W1IqNmILmi3Ewe0eURyWS2DjRPVuiC4ETpezgeRt5Lr/AEJ6TUsPh2NyMkEFuRrZAuYLpBntESdyTKCRbHKU+CAzb7qDSBTa5km1MRHdoJjh7qBe2q0VGEtDgZGlxxGgK0mN6RVKpLWODWR2sm60QXDlwWPpPa2WN0D3eRgrPJJ7I0Rck7YnalENaFlW1yHucC5paCQWktIdoCCPFXe18bMnwCrMPsio8tptaTVrOaGt3/lB4cTwCtjjS3K5Z29jOP2jUfWeaj3PdJGZxk2XUthNmjTad4BPlc+pWP6VdEBgNoU2OM0quVzXnebCoJ/mv3PatFgdpjrqbR90kNHqfknZl7DHGVos9okNBO4DTwNvgqT/AB1/vD+kKXt7HA9kbnOBjkAFQ+CzpGmEU1uNbYxgiGt53IP1WTrVZubkk+GitNt42sww/KNRbeRr8lQOM9y1YMdRMubLchQctd7LcbQGMdSxDGluIZ1QL9A4kEMPAOMCdxDVjcqfoAc5WmjM52dU6Tezirhc1SkDUoXvq+kODxvA98eMb8XOUrtXQDp42tsx9eu7t4VpGIO9wa3M2p3vAj+YOXMqnSXB7QqRUpMwVd0w9rpwr3cKgImiT74ls6xqFSx+wbDL2Y1s3aTIgmDHmOKqNqwXCDJkn+9la0egVariuoIdTA7VR5+6yn7zTo4n8MEzPC6pdqbIdhcW5jmuax8uoF5kupEnI7MLEka80r0ezkjSsttRYjHU5pNb/ZMUhFOE9i2BwaCVCMtaYNt1wl4940Xy7SsVUbaPlfcoprE+noidieZUp+zppirTdY2cDqDw5haYxrkySnfBHpvzPurOmyQouNwAosbJl7r20A4I8LtUAQ4eOvol5YN+qaMGSKdSZGxJhxTbTcJeLqhzyRom26hMS2KN3LYmGDuUdwuUsVLJsb1VKh03Y3gTD54EH1W7wFKm85oIAJJE2MjksHhNSrTDOeAMjj3d3wRlru6E4U62VnUMVthlOkGU2taIOh3xy9VkqG0iS8zIJsTHEkkRputzKpaDcRWLS0dgnKKjswp5hqJFieS3PRboaarw1gNRwglxtTYPeO4D93S9MYbd2X1Tm74SIuxdjuqvDnNLr/w2ASXu3WXXuh/QduGmtVh2IeI4ik06sbzO8+AtrF2FtHZ2ErU8O2uyriajsks7cEz2ZbIpi0XMkkeG4ToY63lyZ8ua1pjx8znHtX6NNr4Co45Q6jNVjnaAizmz+YW78q4ds7aTaZBdmJZVpvYdwa1tQvbHFz+qj+UrpPtr6Z9ZU+xUj2WEGsQfvVNRTkbm6n838q5S+lZNcbVCFKi/rbRDoLTNmFx/OQC7vgmJ3wU9CoMHUIBG7Tu0g92t+SlfbH+6fNv1WWWJ3sb8eeKW5Q7b2qa9Uu0GjRy+pUSiU0nqLVrSpUjnttu2LKWiIRqSDX+zXarWYz7PVP8AAxjHYWrOn8QRTf3h5An8xWU2ps99Gs+k8dum57HDSHNcWn1BRMcRcGCLgjUHcQu5bK6A4Xa7aW0KjnZ6rGOqsaYa+q0ZKmY6gFzSCBGiAOMinisP1LyKtLMwmi852zTcL9WfdObd73NR8RjH1Izve/LYZ3Odl7s2ngvS/TDoZSxuGFF4ydWQ6m5gE04EFoBtBbaOQO5cWq+y7EDaFOhBNKsezWA7HVi7i7cHgWy8YixlQBknV3FoM6KK5xJWk6Z7C+yY+vQDcrM2emNQGOGYAHgLj9Kzz2I0pFtTfI3CsNlOklp/mbyI+oUBoTlF+Ug8CCgEx/aVSXwNGgNA7tfVQzrCfpwXS8nf90AmfEhHiHUg2GB+Y6uc5seDQLeaAYwSlnSybbonPwqkhuNhOdohR0KS43AUmjh4F96K2LymrGMENU7TkTazhBg7uUXT+QNbMW4cTLfOxRUMKSDY7pIFhM9mYsradxLm6SRq9gdP34bC/ZuqoVaMHsVg4G7i7UO1km4EidUxtbp5iKtHqG5aVCZ6qhLWukD/ADHvcXVPE+HDV+zL2Vmq4YjFUgKInLTMh1UxYneGifMcl0TpL7KMJiMMWUKbcPUF6b2i0gfdfvc0+Y1GkKa7lLdUecqFZ0yAB3TPfIsvSXS/pkcFsllVxjEVadNtMG5FVzAXOIPu3PeAN64t0a6Hvq7SbhajcjqTz9omBlawy+TpBAsd4cCl+0zpj/iGMLmE9RTmnRG4ie1U/Ub9wapIM5VeXOJcSSSSSdSSbk7yTxRCn8h+yjYZAPG3OyXFx3oAQ0WuOJPNp1m26TARdV+d39A+iUywHmNfH4opHuu8ygkzbGSpVNsJDGWslgoIFEJMJaKEABq7N7Cdu/w6+HJvTcKzBxY/svHg4NP61xiFqvZptj7NtPDuJhtR3Uv4ZavZE9zsh/SgD0riqZe5hY/KJDnDKHZ2ZXAsv925aZF+xzKhCgO1TOmoUui+BHA+huEjGNuHDUKpJxv23YE5sNXI7Qz0HnjHbYfWp5LltQLvvti2eKuy3vGtN9J/hmyH0eVwU6BWIIh1TjmERvTbtUtr41JPBQTsAOTdS6XnulBSAimFIoMBbBMXTWdG3DGJvB0KXPjkbie/BKpYITMg6DXjb6pGLPaEbglYGi4GTpaPVNYoy4qYcckZHcuKEh2d44CLeAHyXoL2ddB6TNn0jWY17qxbiXBwBywD1QHc2T+sriPRTZH2jFUaOnW1WMngC6D6SvVzKAyw0QAABwAEAAK4okYRptYAAW+Ckqt2ntdmFoGrVzZWkA5RJuYHLfvKkYnaDGUTVc6GNYajiZEMAzEkG4tuQBzj2x7dpYWi5lFrW4nFty1Hj7/UNhrpP5oDO4O4LhBV10r6RPx2LqV3/iMNb7lMWYwdw8ySd6pkAO0KoEz+yg+vwCaSmsk2QAulJOul1IgcD6/VSMNhYEgToWwdTcH5Kf1Y9/1H1QBiylAIFEwoAUEEQRoACWwnUGCLjkdxRIwgD1VsDaIxGFo191SnTqGOLgC4eZcPBS8MXmm0VcpfHaySGE/lzXjTVYz2K7S63ZgYTei+pT/SYqN/3keC2zhZQSZzpxhs2zcY3caFU+LWl49WhebNy9P9J2zgsSOOHr//AJuXl4GykgjP+8UtrpSHCSe9W2yuq6qoHEZ3NI/ljT1g+SAKss7kkNO5PBMVTEoAQ511Y/48cmQ02wNLmVWhiV1CXOMZesOhKcfVLfDbYzwwtA3yDwUXE6u7ykYDDw8ePwKcxA7XiphGMVUSuRybuRsfZThs21cMB+Evd/RTe75L0nSvA8V5+9ilDNtMH3aNZ3mAz/yXoGi2CO4fNWFknLa91y/249KOqw7MIw9ut2qkaik02H6nDyYeK6Zi8S2nTc95DWsaXOJ0DWiSfILyx0s6QOxuLq4h1s7uyD+GmLMb4ACecqQKYokaAagAg1WGCobzbeLTYESmsNhid07xunWysH08trgDtH1lvogBRfAGnEbuwYklRuoZw9QnqwvE98j8JmBxTn2Y/l9EAZLMgNUgGOPmltKAFBBAIkALalQmwUrOgDq/sD2lFfEUCbPY2oO9pLD/AL2+S7BSqkue0tIDcsOMQ+RJiDIjQz4LiHR7Js9mAxlFpdVq0axqh7jkd/EdTyhoFgC1p8PLSv8Aa1VNxQpz/wBw/MJUssYumOhgnJWkbjb7CcPXH/Sqj/63LzxgOib6tFrmkhzgCMwhhnQA8bhdA2h7TMTUY5vV0W5gQSA8kAiD+M3ustT2rVa2m3OA2mAGBrYNtJO+I9EqeXbwM0YunpvWjG7R2PVoOiqwt57vNRg0QeY+YPyXVsB0j6xuXE021qZEFzW9oD8zdHjyKoulnQ2kKZxGEILNXNbcDjE3afylTDP2kUydNW8TE0zZJqNRgQlsoOeQGgkkgAATc2AWkyoj5oKkOcFJ2j0frUXBr2jMQHQCDEkiDG+yjVNn1Wgl1MwInlOiU6fcetUdmh3DP7bfH4FG8ds95TWEBbUZmaRMxO+xE6J9/wB53efirxVC8jtnS/YRH2+oN5w7o8KlKV3imO0fRee/YtiMu1G/mo1h5Nz/APivQLMQ1oc4kANBLidwAkk+qkWcl9r/AEqxVJtXCPdTy13BzOrJzjDtJs+1i50DU/5btxhceVr0r6QOxuMq4h343dge7TFmN8GgeMqpJUgHKkYbDF17eO8xMJmjSn96KyZVAsI5axum8c0ALltNuYxYkt1uTI+ai4faoL4AsCdHA6zqPEpOJodZ+K34WtsYtN/jZNNwLG6AmCCLi+l7d/qgCyqPjUkgWvfNMEeSr+ufx9Am61Q+XPy8FW5+ZQA3CMBDMjagAZUbWwgXIg5ACkaSUQcgDo+CxLX7MwMn7n2un3RW6z4VGo8JLnhjSCXQBwv/AGVR0cdSqbNxbX1Htq4ZtTEUWtjK7rPs9E5iQdHBlhH3tVS7I2u+lUYagJGo3HUgGe8LJlxNtyN+DOklFm6dslxrdVInQn8LR3Dj9VLdh6tUZGhjuqOUuy/e0blHfy5KmwfSumxlV5cOsmA0nlA8IV7sjbtKaOV+a5qOymCSBYGLiSSsbUlzwb9SfBWPogVTlHVO0LXfdLhYi4H9031jmPloyv8AxsnsVG7xH7ITuJxL3B1RzczXOdM6tvAg8NJVRiMQ4NLiTmpusJ0bw+PopSsq2kVPSfZDGVGup3ZUaXN46mZ4EGx5gqooh7DmY4jfYxpfXcrLa20A4MaHh4GZ0jQF5Di2eUeZKgdZ+9+m+Ne5dLGnoSZyMjSm9I83atQyXHMScxLpzbgb/vktBiMX/mCJk09I5kfFZhrrzzv6C/P0VthOkWTDvpOYHnsim4xLMri6Li4knTu0VMmK+BuLNW0mNbXxAzhpaQ7PnJ5OaAB5yZ5qtfqe8p3a2PdWe6q+Mxg9nS24C/BMymQjpVCcktUmzXey2vl2rhuZqN/qp1G/Ndb9rG3BhdmVA0xUxH8BvHKb1D/QCP1hcR6GVS3aGELdevpgeLw35q+9ru3318d1RiMM3q4BkdYYdUP+1v6FcWYmUoCTH770jN57hxUrDNA11OvyHcgB6gwAEXkxPhB+lktlQb50ndpvHokkd3n+KNEA6J1tJ4z97soAcJ1004fg4KNUMeUcOyd/on6joBubXNtQc1u6/wAVDrOvx4252QAxWf8ARRMgU2lg31D2QT8PNSf/AEvV/L5n6KjyRjyxkcU5K0iklGHpkOPBKBPBXFjm5JaUXaO5FkdwQA6lVacReZE+PDn3piXcERDv3CAJmGxrmB4aYD2FjubS5r482NXTtgbG/wAR2B1bY67DVqnV6SZipkk6AiofEBcmbSJ1XXfYVje1iqJO6nWA7szHH1YgDmW2ejuIwzorUX0yRIzNIkd+ijbP2m+gSWbxBkL0n0zcTgMSAYmlVH+hxPoCvM1cz4WUNJqmSpNO0W7emNfq8hMgxO7s+7y79VO6JVmYraNBuKcW0X1GseGmBLrMkncXZQeROiyiVTqluiqscVwi7ySaps0nTHH06uPxL6LWspmq4U2sa1jcjeyCGtEXjN+pUwduCjdeUYxHJXFks1oiO4JLX/NRTW05INrwgCYalvBKpOsO4fT5KEKyk4fQeP1+qALLZmONGtRqgSadRlSNJyODo8YjxUfG411So97pc97nPPFznEuJ8yU290BP0MPlEn72+Nw91ACqFCLm5Op4DgOSdAv+9+iTmSma8fHmJKAHZ7uFx+PilUqJceyASJjhmvM8v7JuY4+736dr98lrujmyhlBPjzKz58yxRs1dN0/ppV2KjDdHXO+86BfS+vf4+alYXoqC60uj3tPRavEYYAQEii7K2BvXKl1eSXc7MejxR7FM3Aua7L2R3KZ/h6n08HJkqZ9jHJKeUesaOHHRAJOb96I5XojyosBAogUJQAESCAQAqVsfZHXcNqMDT96lWa7m3Jm/3NafBY5an2a13U8aXsDZbRqXc5rGtksbmc5xgC8aE30QB17pzicmAxR4UajR3uGUn/UvOBK6n096VYc4apR68Ymu8Zf4VsPRhwJII/zHWgEl28238rQA2UECiQA7k4f3TaAKJBLYEcI2hKyoBKxCnNbA/eoUWkyXDvClVaZB5IAk4RgJzHdYW42Uie76nQptlh3zF9x3oF6CBcJxp/Z4WlMtHHxv5J1rvkTcWPZ7PigB7DtBcB3R/Lb1lbnZL4AWKwP3h+4/L4LTU8YGgCRJ0G9c3rE5Ojr9B4Ytl3XxElLw1KVU4aqXFX+CormyWk6sXZIAgJrrVK6hN/Z0kumjhBQAQCNeqPIBwihBBABI0SMIANNVtydTNU3QAgo0RQQAkNlAtSmG6D0AIQSgAg5qAAypCdDQdPL6JhAFQ0XjKtmSaQupYr2umBWLgJ/ffxQhCIk7exKqv3d3wFkKYP73u3eCkZdNDw3HgUGRz4Dy1UlRPrrv1MmxtuS20hvv8zbtHuTnVg8uEjSDcpsADQ2j/TCAJOGaG3HEz32kpWBpF7pu55MDyn4Qms1nWiGu8hMFO4fGfZsQx+oy03kcQW/RZZ8s7X+P0qpS4/s1fRqqHiD95uvdxWywVBc72ZjgMT1jAchJJH5Tdw8L/wBK6VhKgIBBnuXLzQqR1M0dHHDJDqdkhOFyTPNJ0iVZ5zlGggvSHlwIFBBABJQQQQAEw83KNBACUSNBABA3TwGa0gHdz5IIIAZewgwbFJQQUIloNFCCCkCUEoI0EEFu11td06aARI8UT2d3A7oF4QQQAQJHEbzyiLJbiCLnmbfhM9lBBAD+Cw8mpypu07nR6KBi8QHFhNiKbGH9MhBBZuZs6+Dw4dRPweJAbLXAFulzPp4q5wW1SG5s9hE5Sfh5oIJckd3ps7ko7dvkajZ2KD2yDIiQpP2lEgqHWju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6806" name="Picture 6" descr="http://uptownmagazine.com/files/2012/04/Jay-Z-Will-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3255293" cy="34815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48 Laws of Power and ILL?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dirty="0" smtClean="0"/>
              <a:t>Law 18 – Do not build fortresses to protect yourself – Isolation is dangerous</a:t>
            </a:r>
          </a:p>
          <a:p>
            <a:r>
              <a:rPr lang="en-GB" sz="2800" dirty="0" smtClean="0"/>
              <a:t>Law 28 – Enter action with boldness</a:t>
            </a:r>
          </a:p>
          <a:p>
            <a:r>
              <a:rPr lang="en-GB" sz="2800" dirty="0" smtClean="0"/>
              <a:t>Law 29 – Plan all the way to the end</a:t>
            </a:r>
          </a:p>
          <a:p>
            <a:r>
              <a:rPr lang="en-GB" sz="2800" dirty="0" smtClean="0"/>
              <a:t>Law 35 – Master the art of timing</a:t>
            </a:r>
            <a:endParaRPr lang="en-GB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GEBAY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Bavarian State Library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9855" y="1905000"/>
            <a:ext cx="7504290" cy="422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GEBAY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548680"/>
            <a:ext cx="20655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http://oc.lc/93LYxb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150" t="31933" r="1764" b="2968"/>
          <a:stretch>
            <a:fillRect/>
          </a:stretch>
        </p:blipFill>
        <p:spPr bwMode="auto">
          <a:xfrm>
            <a:off x="-4" y="1197000"/>
            <a:ext cx="9144003" cy="475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46 libraries in the USA using </a:t>
            </a:r>
            <a:r>
              <a:rPr lang="en-GB" sz="3200" dirty="0" err="1" smtClean="0"/>
              <a:t>MyBib</a:t>
            </a:r>
            <a:r>
              <a:rPr lang="en-GB" sz="3200" dirty="0" smtClean="0"/>
              <a:t> </a:t>
            </a:r>
            <a:r>
              <a:rPr lang="en-GB" sz="3200" dirty="0" err="1" smtClean="0"/>
              <a:t>eL</a:t>
            </a:r>
            <a:endParaRPr lang="en-GB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Read the documentation - </a:t>
            </a:r>
            <a:r>
              <a:rPr lang="en-GB" dirty="0" smtClean="0">
                <a:hlinkClick r:id="rId2"/>
              </a:rPr>
              <a:t>http://oc.lc/hhoJrf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Ask GEBAY for the activation link (up to 5 PCs)</a:t>
            </a:r>
          </a:p>
          <a:p>
            <a:pPr marL="457200" indent="-457200">
              <a:buNone/>
            </a:pPr>
            <a:r>
              <a:rPr lang="en-GB" b="1" dirty="0" smtClean="0"/>
              <a:t>Placing a request: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Use the </a:t>
            </a:r>
            <a:r>
              <a:rPr lang="en-GB" u="sng" dirty="0" smtClean="0"/>
              <a:t>SHIP VIA </a:t>
            </a:r>
            <a:r>
              <a:rPr lang="en-GB" dirty="0" smtClean="0"/>
              <a:t>field – add </a:t>
            </a:r>
            <a:r>
              <a:rPr lang="en-GB" dirty="0" err="1" smtClean="0"/>
              <a:t>MyBib</a:t>
            </a:r>
            <a:r>
              <a:rPr lang="en-GB" dirty="0" smtClean="0"/>
              <a:t> </a:t>
            </a:r>
            <a:r>
              <a:rPr lang="en-GB" dirty="0" err="1" smtClean="0"/>
              <a:t>eL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Include your email address in the email field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 delivery note will be sent via email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(Tighter integration is coming!)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GEBAY – how?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IFLA Vouchers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9855" y="1905000"/>
            <a:ext cx="750429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IFLA Vouchers</a:t>
            </a:r>
            <a:endParaRPr lang="en-GB" dirty="0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228184" y="476672"/>
            <a:ext cx="2108269" cy="646331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 Unicode MS" pitchFamily="34" charset="-128"/>
                <a:cs typeface="Arial" pitchFamily="34" charset="0"/>
              </a:rPr>
              <a:t>http://oc.lc/dZbEL8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 smtClean="0"/>
              <a:t>Full voucher: $ 12.00 CAN/US each (no shipping charge)</a:t>
            </a:r>
          </a:p>
          <a:p>
            <a:pPr fontAlgn="base"/>
            <a:r>
              <a:rPr lang="en-GB" dirty="0" smtClean="0"/>
              <a:t>Half voucher: $ 6.00 CAN/US each (no shipping charge)</a:t>
            </a:r>
          </a:p>
          <a:p>
            <a:pPr fontAlgn="base">
              <a:buNone/>
            </a:pPr>
            <a:r>
              <a:rPr lang="en-GB" b="1" dirty="0" smtClean="0"/>
              <a:t>How?</a:t>
            </a:r>
          </a:p>
          <a:p>
            <a:pPr fontAlgn="base"/>
            <a:r>
              <a:rPr lang="en-GB" dirty="0" smtClean="0"/>
              <a:t>Via order services or </a:t>
            </a:r>
          </a:p>
          <a:p>
            <a:pPr fontAlgn="base"/>
            <a:r>
              <a:rPr lang="en-GB" dirty="0" smtClean="0"/>
              <a:t>VOUCH symbol in WCRS with a dummy request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Buying vouchers</a:t>
            </a:r>
            <a:endParaRPr lang="en-GB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619672" y="4676943"/>
            <a:ext cx="554190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Count September through March 15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1,806     Full Vouchers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 520     Half Vouchers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Tony Melvyn	- </a:t>
            </a:r>
            <a:r>
              <a:rPr lang="en-GB" dirty="0" err="1" smtClean="0"/>
              <a:t>WorldCat</a:t>
            </a:r>
            <a:r>
              <a:rPr lang="en-GB" dirty="0" smtClean="0"/>
              <a:t> Resource Sharing</a:t>
            </a:r>
          </a:p>
          <a:p>
            <a:pPr>
              <a:buNone/>
            </a:pPr>
            <a:r>
              <a:rPr lang="en-GB" dirty="0" smtClean="0"/>
              <a:t>Christa </a:t>
            </a:r>
            <a:r>
              <a:rPr lang="en-GB" dirty="0" err="1" smtClean="0"/>
              <a:t>Starck</a:t>
            </a:r>
            <a:r>
              <a:rPr lang="en-GB" dirty="0" smtClean="0"/>
              <a:t> – </a:t>
            </a:r>
            <a:r>
              <a:rPr lang="en-GB" dirty="0" err="1" smtClean="0"/>
              <a:t>WorldShare</a:t>
            </a:r>
            <a:r>
              <a:rPr lang="en-GB" dirty="0" smtClean="0"/>
              <a:t> Interlibrary Loan</a:t>
            </a:r>
          </a:p>
          <a:p>
            <a:pPr>
              <a:buNone/>
            </a:pPr>
            <a:r>
              <a:rPr lang="en-GB" dirty="0" smtClean="0"/>
              <a:t>Julie Nye – </a:t>
            </a:r>
            <a:r>
              <a:rPr lang="en-GB" dirty="0" err="1" smtClean="0"/>
              <a:t>WorldShare</a:t>
            </a:r>
            <a:r>
              <a:rPr lang="en-GB" dirty="0" smtClean="0"/>
              <a:t> Interlibrary Loan</a:t>
            </a:r>
          </a:p>
          <a:p>
            <a:pPr>
              <a:buNone/>
            </a:pPr>
            <a:r>
              <a:rPr lang="en-GB" dirty="0" smtClean="0"/>
              <a:t>Jennifer </a:t>
            </a:r>
            <a:r>
              <a:rPr lang="en-GB" dirty="0" err="1" smtClean="0"/>
              <a:t>Corsi</a:t>
            </a:r>
            <a:r>
              <a:rPr lang="en-GB" dirty="0" smtClean="0"/>
              <a:t> – Policies Directory </a:t>
            </a:r>
          </a:p>
          <a:p>
            <a:pPr>
              <a:buNone/>
            </a:pPr>
            <a:r>
              <a:rPr lang="en-GB" dirty="0" smtClean="0"/>
              <a:t>	// </a:t>
            </a:r>
            <a:r>
              <a:rPr lang="en-GB" dirty="0" err="1" smtClean="0"/>
              <a:t>WorldShare</a:t>
            </a:r>
            <a:r>
              <a:rPr lang="en-GB" dirty="0" smtClean="0"/>
              <a:t> Interlibrary Loan</a:t>
            </a:r>
          </a:p>
          <a:p>
            <a:pPr>
              <a:buNone/>
            </a:pPr>
            <a:r>
              <a:rPr lang="en-GB" dirty="0" smtClean="0"/>
              <a:t>Ed Davidson – Navigator // VDX</a:t>
            </a:r>
          </a:p>
          <a:p>
            <a:pPr>
              <a:buNone/>
            </a:pPr>
            <a:r>
              <a:rPr lang="en-GB" dirty="0" smtClean="0"/>
              <a:t>John </a:t>
            </a:r>
            <a:r>
              <a:rPr lang="en-GB" dirty="0" err="1" smtClean="0"/>
              <a:t>Trares</a:t>
            </a:r>
            <a:r>
              <a:rPr lang="en-GB" dirty="0" smtClean="0"/>
              <a:t> – </a:t>
            </a:r>
            <a:r>
              <a:rPr lang="en-GB" dirty="0" err="1" smtClean="0"/>
              <a:t>ILLiad</a:t>
            </a:r>
            <a:r>
              <a:rPr lang="en-GB" dirty="0" smtClean="0"/>
              <a:t> Hosting</a:t>
            </a:r>
          </a:p>
          <a:p>
            <a:pPr>
              <a:buNone/>
            </a:pPr>
            <a:r>
              <a:rPr lang="en-GB" dirty="0" smtClean="0"/>
              <a:t>Kendra Parson – OCLC Diversity Fellow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Delivery Services team</a:t>
            </a:r>
            <a:endParaRPr lang="en-GB" dirty="0"/>
          </a:p>
        </p:txBody>
      </p:sp>
      <p:pic>
        <p:nvPicPr>
          <p:cNvPr id="4" name="Picture 3" descr="t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4808" y="3318608"/>
            <a:ext cx="2554273" cy="3191620"/>
          </a:xfrm>
          <a:prstGeom prst="rect">
            <a:avLst/>
          </a:prstGeom>
        </p:spPr>
      </p:pic>
      <p:pic>
        <p:nvPicPr>
          <p:cNvPr id="5" name="Picture 4" descr="chri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318608"/>
            <a:ext cx="2667000" cy="3333750"/>
          </a:xfrm>
          <a:prstGeom prst="rect">
            <a:avLst/>
          </a:prstGeom>
        </p:spPr>
      </p:pic>
      <p:pic>
        <p:nvPicPr>
          <p:cNvPr id="6" name="Picture 5" descr="Juli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003" y="3318608"/>
            <a:ext cx="2486944" cy="3310792"/>
          </a:xfrm>
          <a:prstGeom prst="rect">
            <a:avLst/>
          </a:prstGeom>
        </p:spPr>
      </p:pic>
      <p:pic>
        <p:nvPicPr>
          <p:cNvPr id="7" name="Picture 6" descr="jcor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200401"/>
            <a:ext cx="2667000" cy="3334167"/>
          </a:xfrm>
          <a:prstGeom prst="rect">
            <a:avLst/>
          </a:prstGeom>
        </p:spPr>
      </p:pic>
      <p:pic>
        <p:nvPicPr>
          <p:cNvPr id="8" name="Picture 7" descr="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003" y="3200401"/>
            <a:ext cx="2591078" cy="3238519"/>
          </a:xfrm>
          <a:prstGeom prst="rect">
            <a:avLst/>
          </a:prstGeom>
        </p:spPr>
      </p:pic>
      <p:pic>
        <p:nvPicPr>
          <p:cNvPr id="9" name="Picture 8" descr="Joh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003" y="3200401"/>
            <a:ext cx="2743597" cy="3428999"/>
          </a:xfrm>
          <a:prstGeom prst="rect">
            <a:avLst/>
          </a:prstGeom>
        </p:spPr>
      </p:pic>
      <p:pic>
        <p:nvPicPr>
          <p:cNvPr id="165890" name="Picture 2" descr="(If photo does not appear, it is not available.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0179" y="3356992"/>
            <a:ext cx="2721029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848" y="260648"/>
            <a:ext cx="8229600" cy="864096"/>
          </a:xfrm>
        </p:spPr>
        <p:txBody>
          <a:bodyPr>
            <a:noAutofit/>
          </a:bodyPr>
          <a:lstStyle/>
          <a:p>
            <a:pPr algn="r"/>
            <a:r>
              <a:rPr lang="en-GB" sz="2000" b="1" dirty="0" smtClean="0"/>
              <a:t>“England and America are two countries separated by a common language”</a:t>
            </a:r>
            <a:br>
              <a:rPr lang="en-GB" sz="2000" b="1" dirty="0" smtClean="0"/>
            </a:br>
            <a:r>
              <a:rPr lang="en-GB" sz="2000" b="1" dirty="0" smtClean="0"/>
              <a:t>- George Bernard Shaw</a:t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59394" name="Picture 2" descr="http://www.outdoorandcountry.com/userimages/productstyles/product_large/007852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4272475" cy="5126970"/>
          </a:xfrm>
          <a:prstGeom prst="rect">
            <a:avLst/>
          </a:prstGeom>
          <a:noFill/>
        </p:spPr>
      </p:pic>
      <p:pic>
        <p:nvPicPr>
          <p:cNvPr id="59396" name="Picture 4" descr="http://www.trophyshop.com.au/images/allproducts/Hip_Fl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requested titles</a:t>
            </a:r>
          </a:p>
          <a:p>
            <a:r>
              <a:rPr lang="en-GB" dirty="0" smtClean="0"/>
              <a:t>GEBAY</a:t>
            </a:r>
          </a:p>
          <a:p>
            <a:r>
              <a:rPr lang="en-GB" dirty="0" smtClean="0"/>
              <a:t>IFLA Vouchers</a:t>
            </a:r>
          </a:p>
          <a:p>
            <a:r>
              <a:rPr lang="en-GB" dirty="0" smtClean="0"/>
              <a:t>Article Exchange</a:t>
            </a:r>
          </a:p>
          <a:p>
            <a:r>
              <a:rPr lang="en-GB" dirty="0" err="1" smtClean="0"/>
              <a:t>FirstSearch</a:t>
            </a:r>
            <a:endParaRPr lang="en-GB" dirty="0" smtClean="0"/>
          </a:p>
          <a:p>
            <a:r>
              <a:rPr lang="en-GB" dirty="0" err="1" smtClean="0"/>
              <a:t>WorldShare</a:t>
            </a:r>
            <a:r>
              <a:rPr lang="en-GB" dirty="0" smtClean="0"/>
              <a:t> ILL // </a:t>
            </a:r>
            <a:r>
              <a:rPr lang="en-GB" dirty="0" err="1" smtClean="0"/>
              <a:t>ILLiad</a:t>
            </a:r>
            <a:r>
              <a:rPr lang="en-GB" dirty="0" smtClean="0"/>
              <a:t> 8.4 // Clio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topics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Most requested titles in FY12?</a:t>
            </a:r>
            <a:endParaRPr lang="en-GB" dirty="0"/>
          </a:p>
        </p:txBody>
      </p:sp>
      <p:grpSp>
        <p:nvGrpSpPr>
          <p:cNvPr id="7" name="Group 7"/>
          <p:cNvGrpSpPr/>
          <p:nvPr/>
        </p:nvGrpSpPr>
        <p:grpSpPr>
          <a:xfrm>
            <a:off x="827584" y="1268760"/>
            <a:ext cx="7992888" cy="2160240"/>
            <a:chOff x="827584" y="1268760"/>
            <a:chExt cx="7992888" cy="2160240"/>
          </a:xfrm>
        </p:grpSpPr>
        <p:pic>
          <p:nvPicPr>
            <p:cNvPr id="3" name="Picture 8" descr="The Hunger Gam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1328166"/>
              <a:ext cx="1323975" cy="2009776"/>
            </a:xfrm>
            <a:prstGeom prst="rect">
              <a:avLst/>
            </a:prstGeom>
            <a:noFill/>
          </p:spPr>
        </p:pic>
        <p:sp>
          <p:nvSpPr>
            <p:cNvPr id="4" name="Rounded Rectangle 3"/>
            <p:cNvSpPr/>
            <p:nvPr/>
          </p:nvSpPr>
          <p:spPr>
            <a:xfrm>
              <a:off x="3131840" y="1268760"/>
              <a:ext cx="5688632" cy="2160240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 smtClean="0"/>
            </a:p>
            <a:p>
              <a:pPr algn="ctr"/>
              <a:endParaRPr lang="en-GB" sz="2400" dirty="0" smtClean="0"/>
            </a:p>
            <a:p>
              <a:pPr algn="ctr"/>
              <a:r>
                <a:rPr lang="en-GB" sz="2400" b="1" u="sng" dirty="0" smtClean="0"/>
                <a:t>NUMBER 1</a:t>
              </a:r>
            </a:p>
            <a:p>
              <a:pPr algn="ctr"/>
              <a:r>
                <a:rPr lang="en-GB" sz="2400" b="1" dirty="0" smtClean="0"/>
                <a:t>5299 Requests</a:t>
              </a:r>
            </a:p>
            <a:p>
              <a:pPr algn="ctr"/>
              <a:r>
                <a:rPr lang="en-GB" sz="2400" b="1" dirty="0" smtClean="0"/>
                <a:t>Rank 2011 – #24</a:t>
              </a:r>
            </a:p>
            <a:p>
              <a:pPr algn="ctr"/>
              <a:r>
                <a:rPr lang="en-GB" sz="2400" b="1" dirty="0" smtClean="0"/>
                <a:t>Rank 2013 YTD – #155</a:t>
              </a:r>
            </a:p>
            <a:p>
              <a:pPr algn="ctr"/>
              <a:r>
                <a:rPr lang="en-GB" sz="2400" b="1" dirty="0" smtClean="0"/>
                <a:t>$2.02 Amazon price</a:t>
              </a:r>
            </a:p>
            <a:p>
              <a:pPr algn="ctr"/>
              <a:endParaRPr lang="en-GB" sz="2400" dirty="0" smtClean="0"/>
            </a:p>
            <a:p>
              <a:pPr algn="ctr"/>
              <a:endParaRPr lang="en-GB" sz="2400" dirty="0"/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827584" y="3789040"/>
            <a:ext cx="7992888" cy="2160240"/>
            <a:chOff x="827584" y="3789040"/>
            <a:chExt cx="7992888" cy="2160240"/>
          </a:xfrm>
        </p:grpSpPr>
        <p:pic>
          <p:nvPicPr>
            <p:cNvPr id="5" name="Picture 6" descr="Catching fi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3789040"/>
              <a:ext cx="1333500" cy="1981201"/>
            </a:xfrm>
            <a:prstGeom prst="rect">
              <a:avLst/>
            </a:prstGeom>
            <a:noFill/>
          </p:spPr>
        </p:pic>
        <p:sp>
          <p:nvSpPr>
            <p:cNvPr id="6" name="Rounded Rectangle 5"/>
            <p:cNvSpPr/>
            <p:nvPr/>
          </p:nvSpPr>
          <p:spPr>
            <a:xfrm>
              <a:off x="3131840" y="3789040"/>
              <a:ext cx="5688632" cy="2160240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 smtClean="0"/>
            </a:p>
            <a:p>
              <a:pPr algn="ctr"/>
              <a:endParaRPr lang="en-GB" sz="2400" dirty="0" smtClean="0"/>
            </a:p>
            <a:p>
              <a:pPr algn="ctr"/>
              <a:r>
                <a:rPr lang="en-GB" sz="2400" b="1" u="sng" dirty="0" smtClean="0"/>
                <a:t>NUMBER 2</a:t>
              </a:r>
            </a:p>
            <a:p>
              <a:pPr algn="ctr"/>
              <a:r>
                <a:rPr lang="en-GB" sz="2400" b="1" dirty="0" smtClean="0"/>
                <a:t>4213 Requests</a:t>
              </a:r>
            </a:p>
            <a:p>
              <a:pPr algn="ctr"/>
              <a:r>
                <a:rPr lang="en-GB" sz="2400" b="1" dirty="0" smtClean="0"/>
                <a:t>Rank 2011 – #39</a:t>
              </a:r>
            </a:p>
            <a:p>
              <a:pPr algn="ctr"/>
              <a:r>
                <a:rPr lang="en-GB" sz="2400" b="1" dirty="0" smtClean="0"/>
                <a:t>Rank 2013 YTD - #129</a:t>
              </a:r>
            </a:p>
            <a:p>
              <a:pPr algn="ctr"/>
              <a:r>
                <a:rPr lang="en-GB" sz="2400" b="1" dirty="0" smtClean="0"/>
                <a:t>$10.51 Amazon price</a:t>
              </a:r>
            </a:p>
            <a:p>
              <a:pPr algn="ctr"/>
              <a:endParaRPr lang="en-GB" sz="2400" dirty="0" smtClean="0"/>
            </a:p>
            <a:p>
              <a:pPr algn="ctr"/>
              <a:endParaRPr lang="en-GB" sz="24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more....</a:t>
            </a:r>
            <a:endParaRPr lang="en-GB" dirty="0"/>
          </a:p>
        </p:txBody>
      </p:sp>
      <p:grpSp>
        <p:nvGrpSpPr>
          <p:cNvPr id="3" name="Group 8"/>
          <p:cNvGrpSpPr/>
          <p:nvPr/>
        </p:nvGrpSpPr>
        <p:grpSpPr>
          <a:xfrm>
            <a:off x="827584" y="1268760"/>
            <a:ext cx="7992888" cy="2163317"/>
            <a:chOff x="827584" y="1268760"/>
            <a:chExt cx="7992888" cy="2163317"/>
          </a:xfrm>
        </p:grpSpPr>
        <p:sp>
          <p:nvSpPr>
            <p:cNvPr id="4" name="Rounded Rectangle 3"/>
            <p:cNvSpPr/>
            <p:nvPr/>
          </p:nvSpPr>
          <p:spPr>
            <a:xfrm>
              <a:off x="3131840" y="1268760"/>
              <a:ext cx="5688632" cy="2160240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 smtClean="0"/>
            </a:p>
            <a:p>
              <a:pPr algn="ctr"/>
              <a:endParaRPr lang="en-GB" sz="2400" dirty="0" smtClean="0"/>
            </a:p>
            <a:p>
              <a:pPr algn="ctr"/>
              <a:r>
                <a:rPr lang="en-GB" sz="2400" b="1" u="sng" dirty="0" smtClean="0"/>
                <a:t>NUMBER 3</a:t>
              </a:r>
            </a:p>
            <a:p>
              <a:pPr algn="ctr"/>
              <a:r>
                <a:rPr lang="en-GB" sz="2400" b="1" dirty="0" smtClean="0"/>
                <a:t>2606 Requests</a:t>
              </a:r>
            </a:p>
            <a:p>
              <a:pPr algn="ctr"/>
              <a:r>
                <a:rPr lang="en-GB" sz="2400" b="1" dirty="0" smtClean="0"/>
                <a:t>Rank 2011 – #11</a:t>
              </a:r>
            </a:p>
            <a:p>
              <a:pPr algn="ctr"/>
              <a:r>
                <a:rPr lang="en-GB" sz="2400" b="1" dirty="0" smtClean="0"/>
                <a:t>Rank 2013 YTD - # 110</a:t>
              </a:r>
            </a:p>
            <a:p>
              <a:pPr algn="ctr"/>
              <a:r>
                <a:rPr lang="en-GB" sz="2400" b="1" dirty="0" smtClean="0"/>
                <a:t>$9.87 Amazon price</a:t>
              </a:r>
            </a:p>
            <a:p>
              <a:pPr algn="ctr"/>
              <a:endParaRPr lang="en-GB" sz="2400" dirty="0" smtClean="0"/>
            </a:p>
            <a:p>
              <a:pPr algn="ctr"/>
              <a:endParaRPr lang="en-GB" sz="2400" dirty="0"/>
            </a:p>
          </p:txBody>
        </p:sp>
        <p:pic>
          <p:nvPicPr>
            <p:cNvPr id="7" name="Picture 10" descr="Mockingj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412776"/>
              <a:ext cx="1333500" cy="2019301"/>
            </a:xfrm>
            <a:prstGeom prst="rect">
              <a:avLst/>
            </a:prstGeom>
            <a:noFill/>
          </p:spPr>
        </p:pic>
      </p:grpSp>
      <p:grpSp>
        <p:nvGrpSpPr>
          <p:cNvPr id="5" name="Group 9"/>
          <p:cNvGrpSpPr/>
          <p:nvPr/>
        </p:nvGrpSpPr>
        <p:grpSpPr>
          <a:xfrm>
            <a:off x="827584" y="3789040"/>
            <a:ext cx="7992888" cy="2160240"/>
            <a:chOff x="827584" y="3789040"/>
            <a:chExt cx="7992888" cy="2160240"/>
          </a:xfrm>
        </p:grpSpPr>
        <p:sp>
          <p:nvSpPr>
            <p:cNvPr id="6" name="Rounded Rectangle 5"/>
            <p:cNvSpPr/>
            <p:nvPr/>
          </p:nvSpPr>
          <p:spPr>
            <a:xfrm>
              <a:off x="3131840" y="3789040"/>
              <a:ext cx="5688632" cy="2160240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 smtClean="0"/>
            </a:p>
            <a:p>
              <a:pPr algn="ctr"/>
              <a:endParaRPr lang="en-GB" sz="2400" dirty="0" smtClean="0"/>
            </a:p>
            <a:p>
              <a:pPr algn="ctr"/>
              <a:r>
                <a:rPr lang="en-GB" sz="2400" b="1" u="sng" dirty="0" smtClean="0"/>
                <a:t>NUMBER 4</a:t>
              </a:r>
            </a:p>
            <a:p>
              <a:pPr algn="ctr"/>
              <a:r>
                <a:rPr lang="en-GB" sz="2400" b="1" dirty="0" smtClean="0"/>
                <a:t>2486 Requests</a:t>
              </a:r>
            </a:p>
            <a:p>
              <a:pPr algn="ctr"/>
              <a:r>
                <a:rPr lang="en-GB" sz="2400" b="1" dirty="0" smtClean="0"/>
                <a:t>New entry</a:t>
              </a:r>
            </a:p>
            <a:p>
              <a:pPr algn="ctr"/>
              <a:r>
                <a:rPr lang="en-GB" sz="2400" b="1" dirty="0" smtClean="0"/>
                <a:t>Rank 2013 YTD - # 1</a:t>
              </a:r>
            </a:p>
            <a:p>
              <a:pPr algn="ctr"/>
              <a:r>
                <a:rPr lang="en-GB" sz="2400" b="1" dirty="0" smtClean="0"/>
                <a:t>$9.33 Amazon price</a:t>
              </a:r>
            </a:p>
            <a:p>
              <a:pPr algn="ctr"/>
              <a:r>
                <a:rPr lang="en-GB" sz="2400" b="1" dirty="0" smtClean="0"/>
                <a:t>Published 3 April 2012</a:t>
              </a:r>
            </a:p>
            <a:p>
              <a:pPr algn="ctr"/>
              <a:endParaRPr lang="en-GB" sz="2400" dirty="0" smtClean="0"/>
            </a:p>
            <a:p>
              <a:pPr algn="ctr"/>
              <a:endParaRPr lang="en-GB" sz="2400" dirty="0"/>
            </a:p>
          </p:txBody>
        </p:sp>
        <p:pic>
          <p:nvPicPr>
            <p:cNvPr id="8" name="Picture 12" descr="Fifty shades of Gre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3789040"/>
              <a:ext cx="1333500" cy="20574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10 requested titles in </a:t>
            </a:r>
            <a:r>
              <a:rPr lang="en-GB" dirty="0" err="1" smtClean="0"/>
              <a:t>WorldCat</a:t>
            </a:r>
            <a:r>
              <a:rPr lang="en-GB" dirty="0" smtClean="0"/>
              <a:t> Resource Sharing last FY</a:t>
            </a:r>
            <a:endParaRPr lang="en-GB" dirty="0"/>
          </a:p>
        </p:txBody>
      </p:sp>
      <p:pic>
        <p:nvPicPr>
          <p:cNvPr id="1030" name="Picture 6" descr="Catching 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28166"/>
            <a:ext cx="1333500" cy="1981201"/>
          </a:xfrm>
          <a:prstGeom prst="rect">
            <a:avLst/>
          </a:prstGeom>
          <a:noFill/>
        </p:spPr>
      </p:pic>
      <p:pic>
        <p:nvPicPr>
          <p:cNvPr id="1032" name="Picture 8" descr="The Hunger Ga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28166"/>
            <a:ext cx="1323975" cy="2009776"/>
          </a:xfrm>
          <a:prstGeom prst="rect">
            <a:avLst/>
          </a:prstGeom>
          <a:noFill/>
        </p:spPr>
      </p:pic>
      <p:pic>
        <p:nvPicPr>
          <p:cNvPr id="1034" name="Picture 10" descr="Mockingj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28166"/>
            <a:ext cx="1333500" cy="2019301"/>
          </a:xfrm>
          <a:prstGeom prst="rect">
            <a:avLst/>
          </a:prstGeom>
          <a:noFill/>
        </p:spPr>
      </p:pic>
      <p:pic>
        <p:nvPicPr>
          <p:cNvPr id="1036" name="Picture 12" descr="Fifty shades of Gr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28166"/>
            <a:ext cx="1333500" cy="2057401"/>
          </a:xfrm>
          <a:prstGeom prst="rect">
            <a:avLst/>
          </a:prstGeom>
          <a:noFill/>
        </p:spPr>
      </p:pic>
      <p:pic>
        <p:nvPicPr>
          <p:cNvPr id="1038" name="Picture 14" descr="A game of thron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328166"/>
            <a:ext cx="1333500" cy="2038350"/>
          </a:xfrm>
          <a:prstGeom prst="rect">
            <a:avLst/>
          </a:prstGeom>
          <a:noFill/>
        </p:spPr>
      </p:pic>
      <p:pic>
        <p:nvPicPr>
          <p:cNvPr id="1040" name="Picture 16" descr="The hel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488406"/>
            <a:ext cx="1333500" cy="2009776"/>
          </a:xfrm>
          <a:prstGeom prst="rect">
            <a:avLst/>
          </a:prstGeom>
          <a:noFill/>
        </p:spPr>
      </p:pic>
      <p:pic>
        <p:nvPicPr>
          <p:cNvPr id="1042" name="Picture 18" descr="Thinking, fast and sl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488406"/>
            <a:ext cx="1333500" cy="1981201"/>
          </a:xfrm>
          <a:prstGeom prst="rect">
            <a:avLst/>
          </a:prstGeom>
          <a:noFill/>
        </p:spPr>
      </p:pic>
      <p:pic>
        <p:nvPicPr>
          <p:cNvPr id="1044" name="Picture 20" descr="Steve Job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488406"/>
            <a:ext cx="1333500" cy="2028826"/>
          </a:xfrm>
          <a:prstGeom prst="rect">
            <a:avLst/>
          </a:prstGeom>
          <a:noFill/>
        </p:spPr>
      </p:pic>
      <p:pic>
        <p:nvPicPr>
          <p:cNvPr id="1046" name="Picture 22" descr="Quiet : the power of introverts in a world that can't stop talk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488406"/>
            <a:ext cx="1333500" cy="2019301"/>
          </a:xfrm>
          <a:prstGeom prst="rect">
            <a:avLst/>
          </a:prstGeom>
          <a:noFill/>
        </p:spPr>
      </p:pic>
      <p:pic>
        <p:nvPicPr>
          <p:cNvPr id="1048" name="Picture 24" descr="A dance with dragon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3488406"/>
            <a:ext cx="1333500" cy="200977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827584" y="55892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http://www.oclc.org/us/en/resourcesharing/statistics/default.htm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predictions in November 2012</a:t>
            </a:r>
            <a:endParaRPr lang="en-GB" dirty="0"/>
          </a:p>
        </p:txBody>
      </p:sp>
      <p:pic>
        <p:nvPicPr>
          <p:cNvPr id="2052" name="Picture 4" descr="The Hobbit By: J.R.R. Tolk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1372800" cy="2059200"/>
          </a:xfrm>
          <a:prstGeom prst="rect">
            <a:avLst/>
          </a:prstGeom>
          <a:noFill/>
        </p:spPr>
      </p:pic>
      <p:pic>
        <p:nvPicPr>
          <p:cNvPr id="2054" name="Picture 6" descr="Team of Rivals: Lincoln Film Tie-in Ed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96752"/>
            <a:ext cx="1870642" cy="2059200"/>
          </a:xfrm>
          <a:prstGeom prst="rect">
            <a:avLst/>
          </a:prstGeom>
          <a:noFill/>
        </p:spPr>
      </p:pic>
      <p:pic>
        <p:nvPicPr>
          <p:cNvPr id="2058" name="Picture 10" descr="Life of Pi : a nov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12" y="1268762"/>
            <a:ext cx="1332000" cy="1883829"/>
          </a:xfrm>
          <a:prstGeom prst="rect">
            <a:avLst/>
          </a:prstGeom>
          <a:noFill/>
        </p:spPr>
      </p:pic>
      <p:pic>
        <p:nvPicPr>
          <p:cNvPr id="2060" name="Picture 12" descr="Cloud atlas : a no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776" y="1268760"/>
            <a:ext cx="1305818" cy="205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3645024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# 907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3501008"/>
            <a:ext cx="24983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/>
              <a:t># 627 </a:t>
            </a:r>
          </a:p>
          <a:p>
            <a:r>
              <a:rPr lang="en-GB" sz="3200" b="1" dirty="0" smtClean="0"/>
              <a:t>(Soundtrack!)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2320" y="3645024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# 3</a:t>
            </a:r>
            <a:endParaRPr lang="en-GB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July 2012 – 31 March 2013</a:t>
            </a:r>
            <a:endParaRPr lang="en-GB" dirty="0"/>
          </a:p>
        </p:txBody>
      </p:sp>
      <p:pic>
        <p:nvPicPr>
          <p:cNvPr id="2060" name="Picture 12" descr="Cloud atlas : a no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1332000" cy="2093144"/>
          </a:xfrm>
          <a:prstGeom prst="rect">
            <a:avLst/>
          </a:prstGeom>
          <a:noFill/>
        </p:spPr>
      </p:pic>
      <p:pic>
        <p:nvPicPr>
          <p:cNvPr id="7" name="Picture 12" descr="Fifty shades of 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1333500" cy="2057401"/>
          </a:xfrm>
          <a:prstGeom prst="rect">
            <a:avLst/>
          </a:prstGeom>
          <a:noFill/>
        </p:spPr>
      </p:pic>
      <p:pic>
        <p:nvPicPr>
          <p:cNvPr id="77826" name="Picture 2" descr="Gone girl : a nov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268760"/>
            <a:ext cx="1333500" cy="2009776"/>
          </a:xfrm>
          <a:prstGeom prst="rect">
            <a:avLst/>
          </a:prstGeom>
          <a:noFill/>
        </p:spPr>
      </p:pic>
      <p:pic>
        <p:nvPicPr>
          <p:cNvPr id="77828" name="Picture 4" descr="http://ecx.images-amazon.com/images/I/516t2RLz4vL._BO2,204,203,200_PIsitb-sticker-arrow-click,TopRight,35,-76_SX285_SY380_CR,0,0,285,380_SH20_OU01_.jpg"/>
          <p:cNvPicPr>
            <a:picLocks noChangeAspect="1" noChangeArrowheads="1"/>
          </p:cNvPicPr>
          <p:nvPr/>
        </p:nvPicPr>
        <p:blipFill>
          <a:blip r:embed="rId5" cstate="print"/>
          <a:srcRect t="13926" r="9812"/>
          <a:stretch>
            <a:fillRect/>
          </a:stretch>
        </p:blipFill>
        <p:spPr bwMode="auto">
          <a:xfrm>
            <a:off x="5508104" y="1265392"/>
            <a:ext cx="1640855" cy="2088000"/>
          </a:xfrm>
          <a:prstGeom prst="rect">
            <a:avLst/>
          </a:prstGeom>
          <a:noFill/>
        </p:spPr>
      </p:pic>
      <p:pic>
        <p:nvPicPr>
          <p:cNvPr id="77830" name="Picture 6" descr="Gut and psychology syndrome : natural treatment for autism, dyspraxia, A.D.D., dyslexia, A.D.H.D., depression, schizophren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268760"/>
            <a:ext cx="1333500" cy="1895476"/>
          </a:xfrm>
          <a:prstGeom prst="rect">
            <a:avLst/>
          </a:prstGeom>
          <a:noFill/>
        </p:spPr>
      </p:pic>
      <p:pic>
        <p:nvPicPr>
          <p:cNvPr id="77832" name="Picture 8" descr="The perks of being a wallflow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645023"/>
            <a:ext cx="1496571" cy="2095200"/>
          </a:xfrm>
          <a:prstGeom prst="rect">
            <a:avLst/>
          </a:prstGeom>
          <a:noFill/>
        </p:spPr>
      </p:pic>
      <p:pic>
        <p:nvPicPr>
          <p:cNvPr id="77834" name="Picture 10" descr="The untethered soul : the journey beyond yoursel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660996"/>
            <a:ext cx="1396799" cy="2095200"/>
          </a:xfrm>
          <a:prstGeom prst="rect">
            <a:avLst/>
          </a:prstGeom>
          <a:noFill/>
        </p:spPr>
      </p:pic>
      <p:pic>
        <p:nvPicPr>
          <p:cNvPr id="77836" name="Picture 12" descr="Product Details"/>
          <p:cNvPicPr>
            <a:picLocks noChangeAspect="1" noChangeArrowheads="1"/>
          </p:cNvPicPr>
          <p:nvPr/>
        </p:nvPicPr>
        <p:blipFill>
          <a:blip r:embed="rId9" cstate="print"/>
          <a:srcRect l="14175" r="14951"/>
          <a:stretch>
            <a:fillRect/>
          </a:stretch>
        </p:blipFill>
        <p:spPr bwMode="auto">
          <a:xfrm>
            <a:off x="3923928" y="3573016"/>
            <a:ext cx="1484951" cy="2095200"/>
          </a:xfrm>
          <a:prstGeom prst="rect">
            <a:avLst/>
          </a:prstGeom>
          <a:noFill/>
        </p:spPr>
      </p:pic>
      <p:pic>
        <p:nvPicPr>
          <p:cNvPr id="77838" name="Picture 14" descr="http://ecx.images-amazon.com/images/I/417L2hpDQpL._SY380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7318" y="3566048"/>
            <a:ext cx="1394962" cy="2095200"/>
          </a:xfrm>
          <a:prstGeom prst="rect">
            <a:avLst/>
          </a:prstGeom>
          <a:noFill/>
        </p:spPr>
      </p:pic>
      <p:pic>
        <p:nvPicPr>
          <p:cNvPr id="77840" name="Picture 16" descr="Proof of heaven : a neurosurgeon's journey into the afterlif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3573016"/>
            <a:ext cx="1333500" cy="2038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4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5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9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0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1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2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3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4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5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6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7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8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9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0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31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32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4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5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6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371</Words>
  <Application>Microsoft Office PowerPoint</Application>
  <PresentationFormat>On-screen Show (4:3)</PresentationFormat>
  <Paragraphs>100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38</vt:i4>
      </vt:variant>
      <vt:variant>
        <vt:lpstr>Slide Titles</vt:lpstr>
      </vt:variant>
      <vt:variant>
        <vt:i4>18</vt:i4>
      </vt:variant>
    </vt:vector>
  </HeadingPairs>
  <TitlesOfParts>
    <vt:vector size="56" baseType="lpstr">
      <vt:lpstr>OCLC Redesign 2011-01</vt:lpstr>
      <vt:lpstr>1_OCLC Redesign 2011-01</vt:lpstr>
      <vt:lpstr>2_OCLC Redesign 2011-01</vt:lpstr>
      <vt:lpstr>3_OCLC Redesign 2011-01</vt:lpstr>
      <vt:lpstr>4_OCLC Redesign 2011-01</vt:lpstr>
      <vt:lpstr>5_OCLC Redesign 2011-01</vt:lpstr>
      <vt:lpstr>6_OCLC Redesign 2011-01</vt:lpstr>
      <vt:lpstr>7_OCLC Redesign 2011-01</vt:lpstr>
      <vt:lpstr>8_OCLC Redesign 2011-01</vt:lpstr>
      <vt:lpstr>9_OCLC Redesign 2011-01</vt:lpstr>
      <vt:lpstr>10_OCLC Redesign 2011-01</vt:lpstr>
      <vt:lpstr>11_OCLC Redesign 2011-01</vt:lpstr>
      <vt:lpstr>12_OCLC Redesign 2011-01</vt:lpstr>
      <vt:lpstr>13_OCLC Redesign 2011-01</vt:lpstr>
      <vt:lpstr>14_OCLC Redesign 2011-01</vt:lpstr>
      <vt:lpstr>15_OCLC Redesign 2011-01</vt:lpstr>
      <vt:lpstr>16_OCLC Redesign 2011-01</vt:lpstr>
      <vt:lpstr>17_OCLC Redesign 2011-01</vt:lpstr>
      <vt:lpstr>18_OCLC Redesign 2011-01</vt:lpstr>
      <vt:lpstr>19_OCLC Redesign 2011-01</vt:lpstr>
      <vt:lpstr>20_OCLC Redesign 2011-01</vt:lpstr>
      <vt:lpstr>21_OCLC Redesign 2011-01</vt:lpstr>
      <vt:lpstr>22_OCLC Redesign 2011-01</vt:lpstr>
      <vt:lpstr>23_OCLC Redesign 2011-01</vt:lpstr>
      <vt:lpstr>24_OCLC Redesign 2011-01</vt:lpstr>
      <vt:lpstr>25_OCLC Redesign 2011-01</vt:lpstr>
      <vt:lpstr>26_OCLC Redesign 2011-01</vt:lpstr>
      <vt:lpstr>27_OCLC Redesign 2011-01</vt:lpstr>
      <vt:lpstr>28_OCLC Redesign 2011-01</vt:lpstr>
      <vt:lpstr>29_OCLC Redesign 2011-01</vt:lpstr>
      <vt:lpstr>Office Theme</vt:lpstr>
      <vt:lpstr>30_OCLC Redesign 2011-01</vt:lpstr>
      <vt:lpstr>31_OCLC Redesign 2011-01</vt:lpstr>
      <vt:lpstr>32_OCLC Redesign 2011-01</vt:lpstr>
      <vt:lpstr>33_OCLC Redesign 2011-01</vt:lpstr>
      <vt:lpstr>34_OCLC Redesign 2011-01</vt:lpstr>
      <vt:lpstr>35_OCLC Redesign 2011-01</vt:lpstr>
      <vt:lpstr>36_OCLC Redesign 2011-01</vt:lpstr>
      <vt:lpstr>Transforming ILL    </vt:lpstr>
      <vt:lpstr>Delivery Services team</vt:lpstr>
      <vt:lpstr>“England and America are two countries separated by a common language” - George Bernard Shaw </vt:lpstr>
      <vt:lpstr>Today’s topics</vt:lpstr>
      <vt:lpstr>Most requested titles in FY12?</vt:lpstr>
      <vt:lpstr>And more....</vt:lpstr>
      <vt:lpstr>Top 10 requested titles in WorldCat Resource Sharing last FY</vt:lpstr>
      <vt:lpstr>My predictions in November 2012</vt:lpstr>
      <vt:lpstr>1 July 2012 – 31 March 2013</vt:lpstr>
      <vt:lpstr>The 48 Laws of Power</vt:lpstr>
      <vt:lpstr>The 48 Laws of Power and ILL?</vt:lpstr>
      <vt:lpstr>GEBAY</vt:lpstr>
      <vt:lpstr>GEBAY</vt:lpstr>
      <vt:lpstr>46 libraries in the USA using MyBib eL</vt:lpstr>
      <vt:lpstr>GEBAY – how?</vt:lpstr>
      <vt:lpstr>IFLA Vouchers</vt:lpstr>
      <vt:lpstr>IFLA Vouchers</vt:lpstr>
      <vt:lpstr>Buying vouchers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ILL</dc:title>
  <dc:creator>Katie Birch</dc:creator>
  <cp:lastModifiedBy>Smith, Lori</cp:lastModifiedBy>
  <cp:revision>53</cp:revision>
  <dcterms:created xsi:type="dcterms:W3CDTF">2012-09-04T14:39:46Z</dcterms:created>
  <dcterms:modified xsi:type="dcterms:W3CDTF">2013-04-22T20:39:43Z</dcterms:modified>
</cp:coreProperties>
</file>